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20"/>
  </p:notesMasterIdLst>
  <p:sldIdLst>
    <p:sldId id="256" r:id="rId2"/>
    <p:sldId id="273" r:id="rId3"/>
    <p:sldId id="260" r:id="rId4"/>
    <p:sldId id="265" r:id="rId5"/>
    <p:sldId id="266" r:id="rId6"/>
    <p:sldId id="259" r:id="rId7"/>
    <p:sldId id="267" r:id="rId8"/>
    <p:sldId id="275" r:id="rId9"/>
    <p:sldId id="268" r:id="rId10"/>
    <p:sldId id="274" r:id="rId11"/>
    <p:sldId id="270" r:id="rId12"/>
    <p:sldId id="269" r:id="rId13"/>
    <p:sldId id="271" r:id="rId14"/>
    <p:sldId id="277" r:id="rId15"/>
    <p:sldId id="279" r:id="rId16"/>
    <p:sldId id="272" r:id="rId17"/>
    <p:sldId id="278" r:id="rId18"/>
    <p:sldId id="276"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118E8"/>
    <a:srgbClr val="0D12D9"/>
    <a:srgbClr val="4837AF"/>
    <a:srgbClr val="EE8512"/>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6" d="100"/>
          <a:sy n="46" d="100"/>
        </p:scale>
        <p:origin x="-1206" y="-7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B794476-6292-4743-8177-E8DC435A14CD}" type="datetimeFigureOut">
              <a:rPr lang="en-US" smtClean="0"/>
              <a:pPr/>
              <a:t>10/26/2010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D74DE7C-2F59-4FD7-94F0-7FA4A8D44CF7}"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www.latimes.com/news/opinion/commentary/la-oe-minzner16-2010mar16,0,6869961.story"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CA67459-591C-4191-A2BC-13FA9761CBF4}" type="slidenum">
              <a:rPr lang="en-US" smtClean="0"/>
              <a:pPr/>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2800" dirty="0" smtClean="0">
                <a:solidFill>
                  <a:schemeClr val="accent3">
                    <a:lumMod val="60000"/>
                    <a:lumOff val="40000"/>
                  </a:schemeClr>
                </a:solidFill>
              </a:rPr>
              <a:t>“ladder-step theory” (</a:t>
            </a:r>
            <a:r>
              <a:rPr lang="en-US" sz="2800" i="1" dirty="0" err="1" smtClean="0">
                <a:solidFill>
                  <a:schemeClr val="accent3">
                    <a:lumMod val="60000"/>
                    <a:lumOff val="40000"/>
                  </a:schemeClr>
                </a:solidFill>
              </a:rPr>
              <a:t>tīdù</a:t>
            </a:r>
            <a:r>
              <a:rPr lang="en-US" sz="2800" i="1" dirty="0" smtClean="0">
                <a:solidFill>
                  <a:schemeClr val="accent3">
                    <a:lumMod val="60000"/>
                    <a:lumOff val="40000"/>
                  </a:schemeClr>
                </a:solidFill>
              </a:rPr>
              <a:t> </a:t>
            </a:r>
            <a:r>
              <a:rPr lang="en-US" sz="2800" i="1" dirty="0" err="1" smtClean="0">
                <a:solidFill>
                  <a:schemeClr val="accent3">
                    <a:lumMod val="60000"/>
                    <a:lumOff val="40000"/>
                  </a:schemeClr>
                </a:solidFill>
              </a:rPr>
              <a:t>kāifa</a:t>
            </a:r>
            <a:r>
              <a:rPr lang="en-US" sz="2800" i="1" dirty="0" smtClean="0">
                <a:solidFill>
                  <a:schemeClr val="accent3">
                    <a:lumMod val="60000"/>
                    <a:lumOff val="40000"/>
                  </a:schemeClr>
                </a:solidFill>
              </a:rPr>
              <a:t> </a:t>
            </a:r>
            <a:r>
              <a:rPr lang="en-US" sz="2800" i="1" dirty="0" err="1" smtClean="0">
                <a:solidFill>
                  <a:schemeClr val="accent3">
                    <a:lumMod val="60000"/>
                    <a:lumOff val="40000"/>
                  </a:schemeClr>
                </a:solidFill>
              </a:rPr>
              <a:t>lǐlùn</a:t>
            </a:r>
            <a:r>
              <a:rPr lang="en-US" sz="2800" i="1" dirty="0" smtClean="0">
                <a:solidFill>
                  <a:schemeClr val="accent3">
                    <a:lumMod val="60000"/>
                    <a:lumOff val="40000"/>
                  </a:schemeClr>
                </a:solidFill>
              </a:rPr>
              <a:t>) </a:t>
            </a:r>
            <a:endParaRPr lang="en-US" sz="3600" i="1" dirty="0" smtClean="0">
              <a:solidFill>
                <a:schemeClr val="accent3">
                  <a:lumMod val="60000"/>
                  <a:lumOff val="40000"/>
                </a:schemeClr>
              </a:solidFill>
            </a:endParaRPr>
          </a:p>
          <a:p>
            <a:endParaRPr lang="en-US" dirty="0"/>
          </a:p>
        </p:txBody>
      </p:sp>
      <p:sp>
        <p:nvSpPr>
          <p:cNvPr id="4" name="Slide Number Placeholder 3"/>
          <p:cNvSpPr>
            <a:spLocks noGrp="1"/>
          </p:cNvSpPr>
          <p:nvPr>
            <p:ph type="sldNum" sz="quarter" idx="10"/>
          </p:nvPr>
        </p:nvSpPr>
        <p:spPr/>
        <p:txBody>
          <a:bodyPr/>
          <a:lstStyle/>
          <a:p>
            <a:fld id="{DD74DE7C-2F59-4FD7-94F0-7FA4A8D44CF7}" type="slidenum">
              <a:rPr lang="en-US" smtClean="0"/>
              <a:pPr/>
              <a:t>9</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D74DE7C-2F59-4FD7-94F0-7FA4A8D44CF7}" type="slidenum">
              <a:rPr lang="en-US" smtClean="0"/>
              <a:pPr/>
              <a:t>10</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800" kern="1200" dirty="0" smtClean="0">
                <a:solidFill>
                  <a:schemeClr val="tx1"/>
                </a:solidFill>
                <a:latin typeface="+mn-lt"/>
                <a:ea typeface="+mn-ea"/>
                <a:cs typeface="+mn-cs"/>
              </a:rPr>
              <a:t>A unique joint editorial published on 1 March 2010 by 13 independent-leaning Chinese media outlets, spread across 11 provinces and cities, in the lead-up to the annual session of the national legislature, stated, "We hope that decades of Chinese government maladministration can end with this generation. . . . Let the next generation enjoy the sacred constitutional guarantees of freedom, democracy and equality." The target of criticism was the Chinese household registration, or </a:t>
            </a:r>
            <a:r>
              <a:rPr lang="en-US" sz="800" kern="1200" dirty="0" err="1" smtClean="0">
                <a:solidFill>
                  <a:schemeClr val="tx1"/>
                </a:solidFill>
                <a:latin typeface="+mn-lt"/>
                <a:ea typeface="+mn-ea"/>
                <a:cs typeface="+mn-cs"/>
              </a:rPr>
              <a:t>hukou</a:t>
            </a:r>
            <a:r>
              <a:rPr lang="en-US" sz="800" kern="1200" dirty="0" smtClean="0">
                <a:solidFill>
                  <a:schemeClr val="tx1"/>
                </a:solidFill>
                <a:latin typeface="+mn-lt"/>
                <a:ea typeface="+mn-ea"/>
                <a:cs typeface="+mn-cs"/>
              </a:rPr>
              <a:t>, system. The editorial, while indicating growing popular pressure for reform of the system also displays the ability to network across provincial boundaries and it is reasonable to expect that provincial officials too, have a similar ability to form coalitions across provincial boundaries and on a variety of issues.</a:t>
            </a:r>
          </a:p>
          <a:p>
            <a:r>
              <a:rPr lang="en-US" sz="800" kern="1200" dirty="0" smtClean="0">
                <a:solidFill>
                  <a:schemeClr val="tx1"/>
                </a:solidFill>
                <a:latin typeface="+mn-lt"/>
                <a:ea typeface="+mn-ea"/>
                <a:cs typeface="+mn-cs"/>
              </a:rPr>
              <a:t>Carl </a:t>
            </a:r>
            <a:r>
              <a:rPr lang="en-US" sz="800" kern="1200" dirty="0" err="1" smtClean="0">
                <a:solidFill>
                  <a:schemeClr val="tx1"/>
                </a:solidFill>
                <a:latin typeface="+mn-lt"/>
                <a:ea typeface="+mn-ea"/>
                <a:cs typeface="+mn-cs"/>
              </a:rPr>
              <a:t>Minzner</a:t>
            </a:r>
            <a:r>
              <a:rPr lang="en-US" sz="800" kern="1200" dirty="0" smtClean="0">
                <a:solidFill>
                  <a:schemeClr val="tx1"/>
                </a:solidFill>
                <a:latin typeface="+mn-lt"/>
                <a:ea typeface="+mn-ea"/>
                <a:cs typeface="+mn-cs"/>
              </a:rPr>
              <a:t>, “The system that divides China,” </a:t>
            </a:r>
            <a:r>
              <a:rPr lang="en-US" sz="800" i="1" kern="1200" dirty="0" smtClean="0">
                <a:solidFill>
                  <a:schemeClr val="tx1"/>
                </a:solidFill>
                <a:latin typeface="+mn-lt"/>
                <a:ea typeface="+mn-ea"/>
                <a:cs typeface="+mn-cs"/>
              </a:rPr>
              <a:t>Los Angeles Times</a:t>
            </a:r>
            <a:r>
              <a:rPr lang="en-US" sz="800" kern="1200" dirty="0" smtClean="0">
                <a:solidFill>
                  <a:schemeClr val="tx1"/>
                </a:solidFill>
                <a:latin typeface="+mn-lt"/>
                <a:ea typeface="+mn-ea"/>
                <a:cs typeface="+mn-cs"/>
              </a:rPr>
              <a:t>, 16 March 2010, </a:t>
            </a:r>
            <a:r>
              <a:rPr lang="en-US" sz="800" u="sng" kern="1200" dirty="0" smtClean="0">
                <a:solidFill>
                  <a:schemeClr val="tx1"/>
                </a:solidFill>
                <a:latin typeface="+mn-lt"/>
                <a:ea typeface="+mn-ea"/>
                <a:cs typeface="+mn-cs"/>
                <a:hlinkClick r:id="rId3"/>
              </a:rPr>
              <a:t>http://www.latimes.com/news/opinion/commentary/la-oe-minzner16-2010mar16,0,6869961.story</a:t>
            </a:r>
            <a:r>
              <a:rPr lang="en-US" sz="800" kern="1200" dirty="0" smtClean="0">
                <a:solidFill>
                  <a:schemeClr val="tx1"/>
                </a:solidFill>
                <a:latin typeface="+mn-lt"/>
                <a:ea typeface="+mn-ea"/>
                <a:cs typeface="+mn-cs"/>
              </a:rPr>
              <a:t>.</a:t>
            </a:r>
          </a:p>
        </p:txBody>
      </p:sp>
      <p:sp>
        <p:nvSpPr>
          <p:cNvPr id="4" name="Slide Number Placeholder 3"/>
          <p:cNvSpPr>
            <a:spLocks noGrp="1"/>
          </p:cNvSpPr>
          <p:nvPr>
            <p:ph type="sldNum" sz="quarter" idx="10"/>
          </p:nvPr>
        </p:nvSpPr>
        <p:spPr/>
        <p:txBody>
          <a:bodyPr/>
          <a:lstStyle/>
          <a:p>
            <a:fld id="{DD74DE7C-2F59-4FD7-94F0-7FA4A8D44CF7}" type="slidenum">
              <a:rPr lang="en-US" smtClean="0"/>
              <a:pPr/>
              <a:t>12</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dirty="0" smtClean="0">
                <a:solidFill>
                  <a:schemeClr val="accent3">
                    <a:lumMod val="60000"/>
                    <a:lumOff val="40000"/>
                  </a:schemeClr>
                </a:solidFill>
              </a:rPr>
              <a:t>Uttar Pradesh – </a:t>
            </a:r>
            <a:r>
              <a:rPr lang="en-US" dirty="0" err="1" smtClean="0">
                <a:solidFill>
                  <a:schemeClr val="accent3">
                    <a:lumMod val="60000"/>
                    <a:lumOff val="40000"/>
                  </a:schemeClr>
                </a:solidFill>
              </a:rPr>
              <a:t>Harit</a:t>
            </a:r>
            <a:r>
              <a:rPr lang="en-US" dirty="0" smtClean="0">
                <a:solidFill>
                  <a:schemeClr val="accent3">
                    <a:lumMod val="60000"/>
                    <a:lumOff val="40000"/>
                  </a:schemeClr>
                </a:solidFill>
              </a:rPr>
              <a:t> Pradesh; Maharashtra - </a:t>
            </a:r>
            <a:r>
              <a:rPr lang="en-US" dirty="0" err="1" smtClean="0">
                <a:solidFill>
                  <a:schemeClr val="accent3">
                    <a:lumMod val="60000"/>
                    <a:lumOff val="40000"/>
                  </a:schemeClr>
                </a:solidFill>
              </a:rPr>
              <a:t>Vidharbha</a:t>
            </a:r>
            <a:r>
              <a:rPr lang="en-US" dirty="0" smtClean="0">
                <a:solidFill>
                  <a:schemeClr val="accent3">
                    <a:lumMod val="60000"/>
                    <a:lumOff val="40000"/>
                  </a:schemeClr>
                </a:solidFill>
              </a:rPr>
              <a:t>; Andhra Pradesh – </a:t>
            </a:r>
            <a:r>
              <a:rPr lang="en-US" dirty="0" err="1" smtClean="0">
                <a:solidFill>
                  <a:schemeClr val="accent3">
                    <a:lumMod val="60000"/>
                    <a:lumOff val="40000"/>
                  </a:schemeClr>
                </a:solidFill>
              </a:rPr>
              <a:t>Telengana</a:t>
            </a:r>
            <a:r>
              <a:rPr lang="en-US" dirty="0" smtClean="0">
                <a:solidFill>
                  <a:schemeClr val="accent3">
                    <a:lumMod val="60000"/>
                    <a:lumOff val="40000"/>
                  </a:schemeClr>
                </a:solidFill>
              </a:rPr>
              <a:t>, </a:t>
            </a:r>
            <a:r>
              <a:rPr lang="en-US" dirty="0" err="1" smtClean="0">
                <a:solidFill>
                  <a:schemeClr val="accent3">
                    <a:lumMod val="60000"/>
                    <a:lumOff val="40000"/>
                  </a:schemeClr>
                </a:solidFill>
              </a:rPr>
              <a:t>Rayalseema</a:t>
            </a:r>
            <a:endParaRPr lang="en-US" dirty="0" smtClean="0">
              <a:solidFill>
                <a:schemeClr val="accent3">
                  <a:lumMod val="60000"/>
                  <a:lumOff val="40000"/>
                </a:schemeClr>
              </a:solidFill>
            </a:endParaRPr>
          </a:p>
          <a:p>
            <a:pPr marL="0" marR="0" lvl="1" indent="0" algn="l" defTabSz="914400" rtl="0" eaLnBrk="1" fontAlgn="auto" latinLnBrk="0" hangingPunct="1">
              <a:lnSpc>
                <a:spcPct val="100000"/>
              </a:lnSpc>
              <a:spcBef>
                <a:spcPts val="0"/>
              </a:spcBef>
              <a:spcAft>
                <a:spcPts val="0"/>
              </a:spcAft>
              <a:buClrTx/>
              <a:buSzTx/>
              <a:buFontTx/>
              <a:buNone/>
              <a:tabLst/>
              <a:defRPr/>
            </a:pPr>
            <a:r>
              <a:rPr lang="en-US" dirty="0" smtClean="0">
                <a:solidFill>
                  <a:schemeClr val="accent3">
                    <a:lumMod val="60000"/>
                    <a:lumOff val="40000"/>
                  </a:schemeClr>
                </a:solidFill>
              </a:rPr>
              <a:t>Xinjiang – </a:t>
            </a:r>
            <a:r>
              <a:rPr lang="en-US" dirty="0" err="1" smtClean="0">
                <a:solidFill>
                  <a:schemeClr val="accent3">
                    <a:lumMod val="60000"/>
                    <a:lumOff val="40000"/>
                  </a:schemeClr>
                </a:solidFill>
              </a:rPr>
              <a:t>Dzungarian</a:t>
            </a:r>
            <a:r>
              <a:rPr lang="en-US" dirty="0" smtClean="0">
                <a:solidFill>
                  <a:schemeClr val="accent3">
                    <a:lumMod val="60000"/>
                    <a:lumOff val="40000"/>
                  </a:schemeClr>
                </a:solidFill>
              </a:rPr>
              <a:t> Basin in the north and the </a:t>
            </a:r>
            <a:r>
              <a:rPr lang="en-US" dirty="0" err="1" smtClean="0">
                <a:solidFill>
                  <a:schemeClr val="accent3">
                    <a:lumMod val="60000"/>
                    <a:lumOff val="40000"/>
                  </a:schemeClr>
                </a:solidFill>
              </a:rPr>
              <a:t>Tarim</a:t>
            </a:r>
            <a:r>
              <a:rPr lang="en-US" dirty="0" smtClean="0">
                <a:solidFill>
                  <a:schemeClr val="accent3">
                    <a:lumMod val="60000"/>
                    <a:lumOff val="40000"/>
                  </a:schemeClr>
                </a:solidFill>
              </a:rPr>
              <a:t> Basin in the south</a:t>
            </a:r>
          </a:p>
          <a:p>
            <a:endParaRPr lang="en-US" dirty="0"/>
          </a:p>
        </p:txBody>
      </p:sp>
      <p:sp>
        <p:nvSpPr>
          <p:cNvPr id="4" name="Slide Number Placeholder 3"/>
          <p:cNvSpPr>
            <a:spLocks noGrp="1"/>
          </p:cNvSpPr>
          <p:nvPr>
            <p:ph type="sldNum" sz="quarter" idx="10"/>
          </p:nvPr>
        </p:nvSpPr>
        <p:spPr/>
        <p:txBody>
          <a:bodyPr/>
          <a:lstStyle/>
          <a:p>
            <a:fld id="{DD74DE7C-2F59-4FD7-94F0-7FA4A8D44CF7}" type="slidenum">
              <a:rPr lang="en-US" smtClean="0"/>
              <a:pPr/>
              <a:t>18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le 8"/>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A6D533D4-2D11-4EAB-81E3-B384AD18C30D}" type="datetimeFigureOut">
              <a:rPr lang="en-US" smtClean="0"/>
              <a:pPr/>
              <a:t>10/26/2010</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E9E24D9F-594E-4DE1-892E-42779B1F7A07}"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6D533D4-2D11-4EAB-81E3-B384AD18C30D}" type="datetimeFigureOut">
              <a:rPr lang="en-US" smtClean="0"/>
              <a:pPr/>
              <a:t>10/26/2010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E24D9F-594E-4DE1-892E-42779B1F7A0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2" name="Title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A6D533D4-2D11-4EAB-81E3-B384AD18C30D}" type="datetimeFigureOut">
              <a:rPr lang="en-US" smtClean="0"/>
              <a:pPr/>
              <a:t>10/26/2010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E24D9F-594E-4DE1-892E-42779B1F7A07}"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A6D533D4-2D11-4EAB-81E3-B384AD18C30D}" type="datetimeFigureOut">
              <a:rPr lang="en-US" smtClean="0"/>
              <a:pPr/>
              <a:t>10/26/2010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E24D9F-594E-4DE1-892E-42779B1F7A0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A6D533D4-2D11-4EAB-81E3-B384AD18C30D}" type="datetimeFigureOut">
              <a:rPr lang="en-US" smtClean="0"/>
              <a:pPr/>
              <a:t>10/26/2010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9E24D9F-594E-4DE1-892E-42779B1F7A0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
            <a:ext cx="7470648" cy="1143000"/>
          </a:xfrm>
        </p:spPr>
        <p:txBody>
          <a:bodyPr anchor="ctr"/>
          <a:lstStyle>
            <a:lvl1pPr algn="l">
              <a:defRPr sz="4600"/>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A6D533D4-2D11-4EAB-81E3-B384AD18C30D}" type="datetimeFigureOut">
              <a:rPr lang="en-US" smtClean="0"/>
              <a:pPr/>
              <a:t>10/26/2010</a:t>
            </a:fld>
            <a:endParaRPr lang="en-US"/>
          </a:p>
        </p:txBody>
      </p:sp>
      <p:sp>
        <p:nvSpPr>
          <p:cNvPr id="8" name="Slide Number Placeholder 7"/>
          <p:cNvSpPr>
            <a:spLocks noGrp="1"/>
          </p:cNvSpPr>
          <p:nvPr>
            <p:ph type="sldNum" sz="quarter" idx="11"/>
          </p:nvPr>
        </p:nvSpPr>
        <p:spPr/>
        <p:txBody>
          <a:bodyPr/>
          <a:lstStyle/>
          <a:p>
            <a:fld id="{E9E24D9F-594E-4DE1-892E-42779B1F7A07}" type="slidenum">
              <a:rPr lang="en-US" smtClean="0"/>
              <a:pPr/>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6D533D4-2D11-4EAB-81E3-B384AD18C30D}" type="datetimeFigureOut">
              <a:rPr lang="en-US" smtClean="0"/>
              <a:pPr/>
              <a:t>10/26/2010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9E24D9F-594E-4DE1-892E-42779B1F7A0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A6D533D4-2D11-4EAB-81E3-B384AD18C30D}" type="datetimeFigureOut">
              <a:rPr lang="en-US" smtClean="0"/>
              <a:pPr/>
              <a:t>10/26/2010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156448" y="6422064"/>
            <a:ext cx="762000" cy="365125"/>
          </a:xfrm>
        </p:spPr>
        <p:txBody>
          <a:bodyPr/>
          <a:lstStyle/>
          <a:p>
            <a:fld id="{E9E24D9F-594E-4DE1-892E-42779B1F7A0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457200" y="6422064"/>
            <a:ext cx="2133600" cy="365125"/>
          </a:xfrm>
        </p:spPr>
        <p:txBody>
          <a:bodyPr/>
          <a:lstStyle/>
          <a:p>
            <a:fld id="{A6D533D4-2D11-4EAB-81E3-B384AD18C30D}" type="datetimeFigureOut">
              <a:rPr lang="en-US" smtClean="0"/>
              <a:pPr/>
              <a:t>10/26/2010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E24D9F-594E-4DE1-892E-42779B1F7A0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6D533D4-2D11-4EAB-81E3-B384AD18C30D}" type="datetimeFigureOut">
              <a:rPr lang="en-US" smtClean="0"/>
              <a:pPr/>
              <a:t>10/26/2010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E24D9F-594E-4DE1-892E-42779B1F7A0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6D533D4-2D11-4EAB-81E3-B384AD18C30D}" type="datetimeFigureOut">
              <a:rPr lang="en-US" smtClean="0"/>
              <a:pPr/>
              <a:t>10/26/2010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E24D9F-594E-4DE1-892E-42779B1F7A0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Freeform 11"/>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16" name="Freeform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le Placeholder 8"/>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A6D533D4-2D11-4EAB-81E3-B384AD18C30D}" type="datetimeFigureOut">
              <a:rPr lang="en-US" smtClean="0"/>
              <a:pPr/>
              <a:t>10/26/2010</a:t>
            </a:fld>
            <a:endParaRPr lang="en-US"/>
          </a:p>
        </p:txBody>
      </p:sp>
      <p:sp>
        <p:nvSpPr>
          <p:cNvPr id="22" name="Footer Placeholder 21"/>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en-US"/>
          </a:p>
        </p:txBody>
      </p:sp>
      <p:sp>
        <p:nvSpPr>
          <p:cNvPr id="18" name="Slide Number Placeholder 17"/>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E9E24D9F-594E-4DE1-892E-42779B1F7A07}"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838200"/>
            <a:ext cx="6480048" cy="2590800"/>
          </a:xfrm>
        </p:spPr>
        <p:txBody>
          <a:bodyPr>
            <a:normAutofit fontScale="90000"/>
          </a:bodyPr>
          <a:lstStyle/>
          <a:p>
            <a:r>
              <a:rPr lang="en-US" sz="4000" dirty="0" smtClean="0"/>
              <a:t>“Beijing is far away”: The Provinces in China</a:t>
            </a:r>
            <a:br>
              <a:rPr lang="en-US" sz="4000" dirty="0" smtClean="0"/>
            </a:br>
            <a:r>
              <a:rPr lang="en-US" dirty="0" smtClean="0"/>
              <a:t/>
            </a:r>
            <a:br>
              <a:rPr lang="en-US" dirty="0" smtClean="0"/>
            </a:br>
            <a:r>
              <a:rPr lang="en-US" sz="2700" b="0" dirty="0" smtClean="0">
                <a:solidFill>
                  <a:schemeClr val="accent2">
                    <a:lumMod val="75000"/>
                  </a:schemeClr>
                </a:solidFill>
              </a:rPr>
              <a:t>CEAS/SIS/JNU</a:t>
            </a:r>
            <a:br>
              <a:rPr lang="en-US" sz="2700" b="0" dirty="0" smtClean="0">
                <a:solidFill>
                  <a:schemeClr val="accent2">
                    <a:lumMod val="75000"/>
                  </a:schemeClr>
                </a:solidFill>
              </a:rPr>
            </a:br>
            <a:r>
              <a:rPr lang="en-US" sz="2700" b="0" dirty="0" smtClean="0">
                <a:solidFill>
                  <a:schemeClr val="accent2">
                    <a:lumMod val="75000"/>
                  </a:schemeClr>
                </a:solidFill>
              </a:rPr>
              <a:t>25 October </a:t>
            </a:r>
            <a:r>
              <a:rPr lang="en-US" sz="2700" b="0" dirty="0" smtClean="0">
                <a:solidFill>
                  <a:schemeClr val="accent2">
                    <a:lumMod val="75000"/>
                  </a:schemeClr>
                </a:solidFill>
              </a:rPr>
              <a:t>2010</a:t>
            </a:r>
            <a:endParaRPr lang="en-US" dirty="0"/>
          </a:p>
        </p:txBody>
      </p:sp>
      <p:sp>
        <p:nvSpPr>
          <p:cNvPr id="3" name="Subtitle 2"/>
          <p:cNvSpPr>
            <a:spLocks noGrp="1"/>
          </p:cNvSpPr>
          <p:nvPr>
            <p:ph type="subTitle" idx="1"/>
          </p:nvPr>
        </p:nvSpPr>
        <p:spPr>
          <a:xfrm>
            <a:off x="914400" y="3733800"/>
            <a:ext cx="6480048" cy="2286000"/>
          </a:xfrm>
        </p:spPr>
        <p:txBody>
          <a:bodyPr>
            <a:noAutofit/>
          </a:bodyPr>
          <a:lstStyle/>
          <a:p>
            <a:r>
              <a:rPr lang="en-US" sz="2400" dirty="0" err="1" smtClean="0">
                <a:solidFill>
                  <a:schemeClr val="accent3">
                    <a:lumMod val="60000"/>
                    <a:lumOff val="40000"/>
                  </a:schemeClr>
                </a:solidFill>
              </a:rPr>
              <a:t>Jabin</a:t>
            </a:r>
            <a:r>
              <a:rPr lang="en-US" sz="2400" dirty="0" smtClean="0">
                <a:solidFill>
                  <a:schemeClr val="accent3">
                    <a:lumMod val="60000"/>
                    <a:lumOff val="40000"/>
                  </a:schemeClr>
                </a:solidFill>
              </a:rPr>
              <a:t> T Jacob</a:t>
            </a:r>
          </a:p>
          <a:p>
            <a:r>
              <a:rPr lang="en-US" sz="2400" dirty="0" smtClean="0">
                <a:solidFill>
                  <a:schemeClr val="accent3">
                    <a:lumMod val="60000"/>
                    <a:lumOff val="40000"/>
                  </a:schemeClr>
                </a:solidFill>
              </a:rPr>
              <a:t>Senior Research Fellow</a:t>
            </a:r>
          </a:p>
          <a:p>
            <a:r>
              <a:rPr lang="en-US" sz="2400" dirty="0" smtClean="0">
                <a:solidFill>
                  <a:schemeClr val="accent3">
                    <a:lumMod val="60000"/>
                    <a:lumOff val="40000"/>
                  </a:schemeClr>
                </a:solidFill>
              </a:rPr>
              <a:t>Institute of Peace and Conflict Studies (IPCS)</a:t>
            </a:r>
          </a:p>
          <a:p>
            <a:r>
              <a:rPr lang="en-US" sz="2400" dirty="0" smtClean="0">
                <a:solidFill>
                  <a:schemeClr val="accent3">
                    <a:lumMod val="60000"/>
                    <a:lumOff val="40000"/>
                  </a:schemeClr>
                </a:solidFill>
              </a:rPr>
              <a:t>New Delhi</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dirty="0" smtClean="0">
                <a:solidFill>
                  <a:schemeClr val="accent1">
                    <a:lumMod val="60000"/>
                    <a:lumOff val="40000"/>
                  </a:schemeClr>
                </a:solidFill>
              </a:rPr>
              <a:t>STUDYING PROVINCES</a:t>
            </a:r>
            <a:endParaRPr lang="en-US" sz="3600" b="1" dirty="0">
              <a:solidFill>
                <a:schemeClr val="accent1">
                  <a:lumMod val="60000"/>
                  <a:lumOff val="40000"/>
                </a:schemeClr>
              </a:solidFill>
            </a:endParaRPr>
          </a:p>
        </p:txBody>
      </p:sp>
      <p:sp>
        <p:nvSpPr>
          <p:cNvPr id="3" name="Content Placeholder 2"/>
          <p:cNvSpPr>
            <a:spLocks noGrp="1"/>
          </p:cNvSpPr>
          <p:nvPr>
            <p:ph idx="1"/>
          </p:nvPr>
        </p:nvSpPr>
        <p:spPr>
          <a:xfrm>
            <a:off x="457200" y="1600200"/>
            <a:ext cx="8153400" cy="4525963"/>
          </a:xfrm>
        </p:spPr>
        <p:txBody>
          <a:bodyPr>
            <a:normAutofit fontScale="92500" lnSpcReduction="20000"/>
          </a:bodyPr>
          <a:lstStyle/>
          <a:p>
            <a:pPr>
              <a:lnSpc>
                <a:spcPct val="150000"/>
              </a:lnSpc>
            </a:pPr>
            <a:r>
              <a:rPr lang="en-US" dirty="0" smtClean="0">
                <a:solidFill>
                  <a:schemeClr val="accent3">
                    <a:lumMod val="60000"/>
                    <a:lumOff val="40000"/>
                  </a:schemeClr>
                </a:solidFill>
              </a:rPr>
              <a:t>Levels of Analysis </a:t>
            </a:r>
          </a:p>
          <a:p>
            <a:pPr lvl="1">
              <a:lnSpc>
                <a:spcPct val="150000"/>
              </a:lnSpc>
              <a:buNone/>
            </a:pPr>
            <a:r>
              <a:rPr lang="en-US" dirty="0" smtClean="0">
                <a:solidFill>
                  <a:schemeClr val="accent3">
                    <a:lumMod val="60000"/>
                    <a:lumOff val="40000"/>
                  </a:schemeClr>
                </a:solidFill>
              </a:rPr>
              <a:t>1. centre-province</a:t>
            </a:r>
          </a:p>
          <a:p>
            <a:pPr lvl="2">
              <a:lnSpc>
                <a:spcPct val="150000"/>
              </a:lnSpc>
            </a:pPr>
            <a:r>
              <a:rPr lang="en-US" dirty="0" smtClean="0">
                <a:solidFill>
                  <a:schemeClr val="accent3">
                    <a:lumMod val="60000"/>
                    <a:lumOff val="40000"/>
                  </a:schemeClr>
                </a:solidFill>
              </a:rPr>
              <a:t>when competitive – LOCALISM</a:t>
            </a:r>
          </a:p>
          <a:p>
            <a:pPr lvl="1">
              <a:lnSpc>
                <a:spcPct val="150000"/>
              </a:lnSpc>
              <a:buNone/>
            </a:pPr>
            <a:r>
              <a:rPr lang="en-US" dirty="0" smtClean="0">
                <a:solidFill>
                  <a:schemeClr val="accent3">
                    <a:lumMod val="60000"/>
                    <a:lumOff val="40000"/>
                  </a:schemeClr>
                </a:solidFill>
              </a:rPr>
              <a:t>2. inter-province</a:t>
            </a:r>
          </a:p>
          <a:p>
            <a:pPr lvl="2">
              <a:lnSpc>
                <a:spcPct val="150000"/>
              </a:lnSpc>
            </a:pPr>
            <a:r>
              <a:rPr lang="en-US" dirty="0" smtClean="0">
                <a:solidFill>
                  <a:schemeClr val="accent3">
                    <a:lumMod val="60000"/>
                    <a:lumOff val="40000"/>
                  </a:schemeClr>
                </a:solidFill>
              </a:rPr>
              <a:t>when competition – PROVINCIALISM</a:t>
            </a:r>
          </a:p>
          <a:p>
            <a:pPr lvl="2">
              <a:lnSpc>
                <a:spcPct val="150000"/>
              </a:lnSpc>
            </a:pPr>
            <a:r>
              <a:rPr lang="en-US" dirty="0" smtClean="0">
                <a:solidFill>
                  <a:schemeClr val="accent3">
                    <a:lumMod val="60000"/>
                    <a:lumOff val="40000"/>
                  </a:schemeClr>
                </a:solidFill>
              </a:rPr>
              <a:t>when cooperation –  REGIONALISM</a:t>
            </a:r>
          </a:p>
          <a:p>
            <a:pPr lvl="1">
              <a:lnSpc>
                <a:spcPct val="150000"/>
              </a:lnSpc>
              <a:buNone/>
            </a:pPr>
            <a:r>
              <a:rPr lang="en-US" dirty="0" smtClean="0">
                <a:solidFill>
                  <a:schemeClr val="accent3">
                    <a:lumMod val="60000"/>
                    <a:lumOff val="40000"/>
                  </a:schemeClr>
                </a:solidFill>
              </a:rPr>
              <a:t>3. province-foreign country – TRANSNATIONALISM</a:t>
            </a:r>
          </a:p>
          <a:p>
            <a:pPr lvl="1">
              <a:lnSpc>
                <a:spcPct val="150000"/>
              </a:lnSpc>
              <a:buNone/>
            </a:pPr>
            <a:r>
              <a:rPr lang="en-US" dirty="0" smtClean="0">
                <a:solidFill>
                  <a:schemeClr val="accent3">
                    <a:lumMod val="60000"/>
                    <a:lumOff val="40000"/>
                  </a:schemeClr>
                </a:solidFill>
              </a:rPr>
              <a:t>4. intra-province</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457200" y="304800"/>
            <a:ext cx="8229600" cy="856488"/>
          </a:xfrm>
        </p:spPr>
        <p:txBody>
          <a:bodyPr>
            <a:noAutofit/>
          </a:bodyPr>
          <a:lstStyle/>
          <a:p>
            <a:pPr algn="ctr"/>
            <a:r>
              <a:rPr lang="en-US" sz="3600" b="1" dirty="0" smtClean="0">
                <a:solidFill>
                  <a:schemeClr val="accent1">
                    <a:lumMod val="60000"/>
                    <a:lumOff val="40000"/>
                  </a:schemeClr>
                </a:solidFill>
              </a:rPr>
              <a:t>INDIA’S STATES</a:t>
            </a:r>
            <a:endParaRPr lang="en-US" sz="4000" dirty="0">
              <a:solidFill>
                <a:schemeClr val="accent1">
                  <a:lumMod val="60000"/>
                  <a:lumOff val="40000"/>
                </a:schemeClr>
              </a:solidFill>
            </a:endParaRPr>
          </a:p>
        </p:txBody>
      </p:sp>
      <p:sp>
        <p:nvSpPr>
          <p:cNvPr id="4" name="Content Placeholder 3"/>
          <p:cNvSpPr>
            <a:spLocks noGrp="1"/>
          </p:cNvSpPr>
          <p:nvPr>
            <p:ph idx="1"/>
          </p:nvPr>
        </p:nvSpPr>
        <p:spPr>
          <a:xfrm>
            <a:off x="228600" y="1066800"/>
            <a:ext cx="4343400" cy="5638800"/>
          </a:xfrm>
        </p:spPr>
        <p:txBody>
          <a:bodyPr>
            <a:noAutofit/>
          </a:bodyPr>
          <a:lstStyle/>
          <a:p>
            <a:r>
              <a:rPr lang="en-US" sz="1600" dirty="0" smtClean="0">
                <a:solidFill>
                  <a:schemeClr val="accent3">
                    <a:lumMod val="60000"/>
                    <a:lumOff val="40000"/>
                  </a:schemeClr>
                </a:solidFill>
              </a:rPr>
              <a:t>1947-1989 - federal, single-party</a:t>
            </a:r>
          </a:p>
          <a:p>
            <a:r>
              <a:rPr lang="en-US" sz="1600" dirty="0" smtClean="0">
                <a:solidFill>
                  <a:schemeClr val="accent3">
                    <a:lumMod val="60000"/>
                    <a:lumOff val="40000"/>
                  </a:schemeClr>
                </a:solidFill>
              </a:rPr>
              <a:t>post-1989 – federal, multi-party, reforms and opening up of economy</a:t>
            </a:r>
          </a:p>
          <a:p>
            <a:endParaRPr lang="en-US" sz="1600" dirty="0" smtClean="0">
              <a:solidFill>
                <a:schemeClr val="accent3">
                  <a:lumMod val="60000"/>
                  <a:lumOff val="40000"/>
                </a:schemeClr>
              </a:solidFill>
            </a:endParaRPr>
          </a:p>
          <a:p>
            <a:r>
              <a:rPr lang="en-US" sz="1600" dirty="0" smtClean="0">
                <a:solidFill>
                  <a:schemeClr val="accent3">
                    <a:lumMod val="60000"/>
                    <a:lumOff val="40000"/>
                  </a:schemeClr>
                </a:solidFill>
              </a:rPr>
              <a:t>hierarchy of states</a:t>
            </a:r>
          </a:p>
          <a:p>
            <a:pPr lvl="1"/>
            <a:r>
              <a:rPr lang="en-US" sz="1600" dirty="0" smtClean="0">
                <a:solidFill>
                  <a:schemeClr val="accent3">
                    <a:lumMod val="60000"/>
                    <a:lumOff val="40000"/>
                  </a:schemeClr>
                </a:solidFill>
              </a:rPr>
              <a:t>1947-1989</a:t>
            </a:r>
          </a:p>
          <a:p>
            <a:pPr lvl="2"/>
            <a:r>
              <a:rPr lang="en-US" sz="1600" dirty="0" smtClean="0">
                <a:solidFill>
                  <a:schemeClr val="accent3">
                    <a:lumMod val="60000"/>
                    <a:lumOff val="40000"/>
                  </a:schemeClr>
                </a:solidFill>
              </a:rPr>
              <a:t>members in Parliament</a:t>
            </a:r>
          </a:p>
          <a:p>
            <a:pPr lvl="2"/>
            <a:r>
              <a:rPr lang="en-US" sz="1600" dirty="0" smtClean="0">
                <a:solidFill>
                  <a:schemeClr val="accent3">
                    <a:lumMod val="60000"/>
                    <a:lumOff val="40000"/>
                  </a:schemeClr>
                </a:solidFill>
              </a:rPr>
              <a:t>GDP</a:t>
            </a:r>
          </a:p>
          <a:p>
            <a:pPr lvl="1"/>
            <a:r>
              <a:rPr lang="en-US" sz="1600" dirty="0" smtClean="0">
                <a:solidFill>
                  <a:schemeClr val="accent3">
                    <a:lumMod val="60000"/>
                    <a:lumOff val="40000"/>
                  </a:schemeClr>
                </a:solidFill>
              </a:rPr>
              <a:t>post-1989</a:t>
            </a:r>
          </a:p>
          <a:p>
            <a:pPr lvl="2"/>
            <a:r>
              <a:rPr lang="en-US" sz="1600" dirty="0" smtClean="0">
                <a:solidFill>
                  <a:schemeClr val="accent3">
                    <a:lumMod val="60000"/>
                    <a:lumOff val="40000"/>
                  </a:schemeClr>
                </a:solidFill>
              </a:rPr>
              <a:t>world trade, FDI</a:t>
            </a:r>
          </a:p>
          <a:p>
            <a:pPr lvl="2"/>
            <a:r>
              <a:rPr lang="en-US" sz="1600" dirty="0" smtClean="0">
                <a:solidFill>
                  <a:schemeClr val="accent3">
                    <a:lumMod val="60000"/>
                    <a:lumOff val="40000"/>
                  </a:schemeClr>
                </a:solidFill>
              </a:rPr>
              <a:t>education, infrastructure</a:t>
            </a:r>
          </a:p>
          <a:p>
            <a:pPr lvl="2"/>
            <a:r>
              <a:rPr lang="en-US" sz="1600" dirty="0" err="1" smtClean="0">
                <a:solidFill>
                  <a:schemeClr val="accent3">
                    <a:lumMod val="60000"/>
                    <a:lumOff val="40000"/>
                  </a:schemeClr>
                </a:solidFill>
              </a:rPr>
              <a:t>diaspora</a:t>
            </a:r>
            <a:endParaRPr lang="en-US" sz="1600" dirty="0" smtClean="0">
              <a:solidFill>
                <a:schemeClr val="accent3">
                  <a:lumMod val="60000"/>
                  <a:lumOff val="40000"/>
                </a:schemeClr>
              </a:solidFill>
            </a:endParaRPr>
          </a:p>
          <a:p>
            <a:endParaRPr lang="en-US" sz="1600" dirty="0" smtClean="0">
              <a:solidFill>
                <a:schemeClr val="accent3">
                  <a:lumMod val="60000"/>
                  <a:lumOff val="40000"/>
                </a:schemeClr>
              </a:solidFill>
            </a:endParaRPr>
          </a:p>
          <a:p>
            <a:r>
              <a:rPr lang="en-US" sz="1600" dirty="0" smtClean="0">
                <a:solidFill>
                  <a:schemeClr val="accent3">
                    <a:lumMod val="60000"/>
                    <a:lumOff val="40000"/>
                  </a:schemeClr>
                </a:solidFill>
              </a:rPr>
              <a:t>influence exercised/constrained</a:t>
            </a:r>
          </a:p>
          <a:p>
            <a:pPr lvl="1"/>
            <a:r>
              <a:rPr lang="en-US" sz="1600" dirty="0" smtClean="0">
                <a:solidFill>
                  <a:schemeClr val="accent3">
                    <a:lumMod val="60000"/>
                    <a:lumOff val="40000"/>
                  </a:schemeClr>
                </a:solidFill>
              </a:rPr>
              <a:t>1947-1989</a:t>
            </a:r>
          </a:p>
          <a:p>
            <a:pPr lvl="2"/>
            <a:r>
              <a:rPr lang="en-US" sz="1600" dirty="0" smtClean="0">
                <a:solidFill>
                  <a:schemeClr val="accent3">
                    <a:lumMod val="60000"/>
                    <a:lumOff val="40000"/>
                  </a:schemeClr>
                </a:solidFill>
              </a:rPr>
              <a:t>members in Parliament </a:t>
            </a:r>
          </a:p>
          <a:p>
            <a:pPr lvl="2"/>
            <a:r>
              <a:rPr lang="en-US" sz="1600" dirty="0" smtClean="0">
                <a:solidFill>
                  <a:schemeClr val="accent3">
                    <a:lumMod val="60000"/>
                    <a:lumOff val="40000"/>
                  </a:schemeClr>
                </a:solidFill>
              </a:rPr>
              <a:t>location / national security</a:t>
            </a:r>
          </a:p>
          <a:p>
            <a:pPr lvl="1"/>
            <a:r>
              <a:rPr lang="en-US" sz="1600" dirty="0" smtClean="0">
                <a:solidFill>
                  <a:schemeClr val="accent3">
                    <a:lumMod val="60000"/>
                    <a:lumOff val="40000"/>
                  </a:schemeClr>
                </a:solidFill>
              </a:rPr>
              <a:t>post-1989</a:t>
            </a:r>
          </a:p>
          <a:p>
            <a:pPr lvl="2"/>
            <a:r>
              <a:rPr lang="en-US" sz="1600" dirty="0" smtClean="0">
                <a:solidFill>
                  <a:schemeClr val="accent3">
                    <a:lumMod val="60000"/>
                    <a:lumOff val="40000"/>
                  </a:schemeClr>
                </a:solidFill>
              </a:rPr>
              <a:t>coalition governments</a:t>
            </a:r>
          </a:p>
          <a:p>
            <a:pPr>
              <a:buNone/>
            </a:pPr>
            <a:endParaRPr lang="en-US" sz="1600" dirty="0" smtClean="0">
              <a:solidFill>
                <a:schemeClr val="accent3">
                  <a:lumMod val="60000"/>
                  <a:lumOff val="40000"/>
                </a:schemeClr>
              </a:solidFill>
            </a:endParaRPr>
          </a:p>
        </p:txBody>
      </p:sp>
      <p:pic>
        <p:nvPicPr>
          <p:cNvPr id="19457" name="Picture 1" descr="C:\Documents and Settings\J T Jacob\My Documents\My Pictures\India\India Political Map-2.gif"/>
          <p:cNvPicPr>
            <a:picLocks noChangeAspect="1" noChangeArrowheads="1"/>
          </p:cNvPicPr>
          <p:nvPr/>
        </p:nvPicPr>
        <p:blipFill>
          <a:blip r:embed="rId3" cstate="print"/>
          <a:srcRect/>
          <a:stretch>
            <a:fillRect/>
          </a:stretch>
        </p:blipFill>
        <p:spPr bwMode="auto">
          <a:xfrm>
            <a:off x="4534754" y="1143000"/>
            <a:ext cx="4456846" cy="5410200"/>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dirty="0" smtClean="0">
                <a:solidFill>
                  <a:schemeClr val="accent1">
                    <a:lumMod val="60000"/>
                    <a:lumOff val="40000"/>
                  </a:schemeClr>
                </a:solidFill>
              </a:rPr>
              <a:t>CHINA’S PROVINCES</a:t>
            </a:r>
            <a:endParaRPr lang="en-US" sz="3600" b="1" dirty="0">
              <a:solidFill>
                <a:schemeClr val="accent1">
                  <a:lumMod val="60000"/>
                  <a:lumOff val="40000"/>
                </a:schemeClr>
              </a:solidFill>
            </a:endParaRPr>
          </a:p>
        </p:txBody>
      </p:sp>
      <p:sp>
        <p:nvSpPr>
          <p:cNvPr id="3" name="Content Placeholder 2"/>
          <p:cNvSpPr>
            <a:spLocks noGrp="1"/>
          </p:cNvSpPr>
          <p:nvPr>
            <p:ph idx="1"/>
          </p:nvPr>
        </p:nvSpPr>
        <p:spPr/>
        <p:txBody>
          <a:bodyPr/>
          <a:lstStyle/>
          <a:p>
            <a:r>
              <a:rPr lang="en-US" dirty="0" smtClean="0">
                <a:solidFill>
                  <a:schemeClr val="accent3">
                    <a:lumMod val="60000"/>
                    <a:lumOff val="40000"/>
                  </a:schemeClr>
                </a:solidFill>
              </a:rPr>
              <a:t>Provinces</a:t>
            </a:r>
          </a:p>
          <a:p>
            <a:r>
              <a:rPr lang="en-US" dirty="0" smtClean="0">
                <a:solidFill>
                  <a:schemeClr val="accent3">
                    <a:lumMod val="60000"/>
                    <a:lumOff val="40000"/>
                  </a:schemeClr>
                </a:solidFill>
              </a:rPr>
              <a:t>Autonomous Regions</a:t>
            </a:r>
          </a:p>
          <a:p>
            <a:r>
              <a:rPr lang="en-US" dirty="0" smtClean="0">
                <a:solidFill>
                  <a:schemeClr val="accent3">
                    <a:lumMod val="60000"/>
                    <a:lumOff val="40000"/>
                  </a:schemeClr>
                </a:solidFill>
              </a:rPr>
              <a:t>Municipalities</a:t>
            </a:r>
          </a:p>
          <a:p>
            <a:endParaRPr lang="en-US" dirty="0" smtClean="0">
              <a:solidFill>
                <a:schemeClr val="accent3">
                  <a:lumMod val="60000"/>
                  <a:lumOff val="40000"/>
                </a:schemeClr>
              </a:solidFill>
            </a:endParaRPr>
          </a:p>
          <a:p>
            <a:r>
              <a:rPr lang="en-US" dirty="0" smtClean="0">
                <a:solidFill>
                  <a:schemeClr val="accent3">
                    <a:lumMod val="60000"/>
                    <a:lumOff val="40000"/>
                  </a:schemeClr>
                </a:solidFill>
              </a:rPr>
              <a:t>Special Administrative Regions</a:t>
            </a:r>
          </a:p>
          <a:p>
            <a:r>
              <a:rPr lang="en-US" dirty="0" smtClean="0">
                <a:solidFill>
                  <a:schemeClr val="accent3">
                    <a:lumMod val="60000"/>
                    <a:lumOff val="40000"/>
                  </a:schemeClr>
                </a:solidFill>
              </a:rPr>
              <a:t>“Renegade” Province</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531813" y="134938"/>
            <a:ext cx="8078787" cy="65881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531813" y="214313"/>
            <a:ext cx="8078787" cy="64277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467600" cy="1143000"/>
          </a:xfrm>
        </p:spPr>
        <p:txBody>
          <a:bodyPr>
            <a:normAutofit fontScale="90000"/>
          </a:bodyPr>
          <a:lstStyle/>
          <a:p>
            <a:pPr algn="ctr"/>
            <a:r>
              <a:rPr lang="en-US" sz="4000" b="1" dirty="0" smtClean="0">
                <a:solidFill>
                  <a:schemeClr val="accent1">
                    <a:lumMod val="60000"/>
                    <a:lumOff val="40000"/>
                  </a:schemeClr>
                </a:solidFill>
              </a:rPr>
              <a:t>1. LOCALISM</a:t>
            </a:r>
            <a:r>
              <a:rPr lang="en-US" sz="4000" dirty="0" smtClean="0">
                <a:solidFill>
                  <a:schemeClr val="accent1">
                    <a:lumMod val="60000"/>
                    <a:lumOff val="40000"/>
                  </a:schemeClr>
                </a:solidFill>
              </a:rPr>
              <a:t/>
            </a:r>
            <a:br>
              <a:rPr lang="en-US" sz="4000" dirty="0" smtClean="0">
                <a:solidFill>
                  <a:schemeClr val="accent1">
                    <a:lumMod val="60000"/>
                    <a:lumOff val="40000"/>
                  </a:schemeClr>
                </a:solidFill>
              </a:rPr>
            </a:br>
            <a:r>
              <a:rPr lang="en-US" sz="3100" dirty="0" smtClean="0">
                <a:solidFill>
                  <a:schemeClr val="accent1">
                    <a:lumMod val="60000"/>
                    <a:lumOff val="40000"/>
                  </a:schemeClr>
                </a:solidFill>
              </a:rPr>
              <a:t>(centre-province competition)</a:t>
            </a:r>
            <a:endParaRPr lang="en-US" sz="3100" dirty="0">
              <a:solidFill>
                <a:schemeClr val="accent1">
                  <a:lumMod val="60000"/>
                  <a:lumOff val="40000"/>
                </a:schemeClr>
              </a:solidFill>
            </a:endParaRPr>
          </a:p>
        </p:txBody>
      </p:sp>
      <p:sp>
        <p:nvSpPr>
          <p:cNvPr id="3" name="Content Placeholder 2"/>
          <p:cNvSpPr>
            <a:spLocks noGrp="1"/>
          </p:cNvSpPr>
          <p:nvPr>
            <p:ph idx="1"/>
          </p:nvPr>
        </p:nvSpPr>
        <p:spPr>
          <a:xfrm>
            <a:off x="304800" y="1143000"/>
            <a:ext cx="8686800" cy="5486400"/>
          </a:xfrm>
        </p:spPr>
        <p:txBody>
          <a:bodyPr>
            <a:noAutofit/>
          </a:bodyPr>
          <a:lstStyle/>
          <a:p>
            <a:r>
              <a:rPr lang="en-US" sz="1600" i="1" dirty="0" err="1" smtClean="0">
                <a:solidFill>
                  <a:schemeClr val="accent3">
                    <a:lumMod val="60000"/>
                    <a:lumOff val="40000"/>
                  </a:schemeClr>
                </a:solidFill>
              </a:rPr>
              <a:t>tiáo</a:t>
            </a:r>
            <a:r>
              <a:rPr lang="en-US" sz="1600" i="1" dirty="0" smtClean="0">
                <a:solidFill>
                  <a:schemeClr val="accent3">
                    <a:lumMod val="60000"/>
                    <a:lumOff val="40000"/>
                  </a:schemeClr>
                </a:solidFill>
              </a:rPr>
              <a:t>/</a:t>
            </a:r>
            <a:r>
              <a:rPr lang="en-US" sz="1600" i="1" dirty="0" err="1" smtClean="0">
                <a:solidFill>
                  <a:schemeClr val="accent3">
                    <a:lumMod val="60000"/>
                    <a:lumOff val="40000"/>
                  </a:schemeClr>
                </a:solidFill>
              </a:rPr>
              <a:t>kuài</a:t>
            </a:r>
            <a:r>
              <a:rPr lang="en-US" sz="1600" i="1" dirty="0" smtClean="0">
                <a:solidFill>
                  <a:schemeClr val="accent3">
                    <a:lumMod val="60000"/>
                    <a:lumOff val="40000"/>
                  </a:schemeClr>
                </a:solidFill>
              </a:rPr>
              <a:t> </a:t>
            </a:r>
            <a:r>
              <a:rPr lang="en-US" sz="1600" i="1" dirty="0" err="1" smtClean="0">
                <a:solidFill>
                  <a:schemeClr val="accent3">
                    <a:lumMod val="60000"/>
                    <a:lumOff val="40000"/>
                  </a:schemeClr>
                </a:solidFill>
              </a:rPr>
              <a:t>guānxi</a:t>
            </a:r>
            <a:r>
              <a:rPr lang="en-US" sz="1600" i="1" dirty="0" smtClean="0">
                <a:solidFill>
                  <a:schemeClr val="accent3">
                    <a:lumMod val="60000"/>
                    <a:lumOff val="40000"/>
                  </a:schemeClr>
                </a:solidFill>
              </a:rPr>
              <a:t> </a:t>
            </a:r>
          </a:p>
          <a:p>
            <a:r>
              <a:rPr lang="en-US" sz="1600" dirty="0" smtClean="0">
                <a:solidFill>
                  <a:schemeClr val="accent3">
                    <a:lumMod val="60000"/>
                    <a:lumOff val="40000"/>
                  </a:schemeClr>
                </a:solidFill>
              </a:rPr>
              <a:t>constitutional position of provinces</a:t>
            </a:r>
          </a:p>
          <a:p>
            <a:r>
              <a:rPr lang="en-US" sz="1600" dirty="0" smtClean="0">
                <a:solidFill>
                  <a:schemeClr val="accent3">
                    <a:lumMod val="60000"/>
                    <a:lumOff val="40000"/>
                  </a:schemeClr>
                </a:solidFill>
              </a:rPr>
              <a:t>authority fragmented</a:t>
            </a:r>
          </a:p>
          <a:p>
            <a:r>
              <a:rPr lang="en-US" sz="1600" dirty="0" smtClean="0">
                <a:solidFill>
                  <a:schemeClr val="accent3">
                    <a:lumMod val="60000"/>
                    <a:lumOff val="40000"/>
                  </a:schemeClr>
                </a:solidFill>
              </a:rPr>
              <a:t>strong state capacity needs to exist at both central and local levels</a:t>
            </a:r>
          </a:p>
          <a:p>
            <a:endParaRPr lang="en-US" sz="1600" dirty="0" smtClean="0">
              <a:solidFill>
                <a:schemeClr val="accent3">
                  <a:lumMod val="60000"/>
                  <a:lumOff val="40000"/>
                </a:schemeClr>
              </a:solidFill>
            </a:endParaRPr>
          </a:p>
          <a:p>
            <a:r>
              <a:rPr lang="en-US" sz="1600" dirty="0" smtClean="0">
                <a:solidFill>
                  <a:schemeClr val="accent3">
                    <a:lumMod val="60000"/>
                    <a:lumOff val="40000"/>
                  </a:schemeClr>
                </a:solidFill>
              </a:rPr>
              <a:t>issues</a:t>
            </a:r>
          </a:p>
          <a:p>
            <a:pPr lvl="1"/>
            <a:r>
              <a:rPr lang="en-US" sz="1600" dirty="0" smtClean="0">
                <a:solidFill>
                  <a:schemeClr val="accent3">
                    <a:lumMod val="60000"/>
                    <a:lumOff val="40000"/>
                  </a:schemeClr>
                </a:solidFill>
              </a:rPr>
              <a:t>resource allocation (preferential policies), revenue collection </a:t>
            </a:r>
          </a:p>
          <a:p>
            <a:pPr lvl="1"/>
            <a:r>
              <a:rPr lang="en-US" sz="1600" dirty="0" smtClean="0">
                <a:solidFill>
                  <a:schemeClr val="accent3">
                    <a:lumMod val="60000"/>
                    <a:lumOff val="40000"/>
                  </a:schemeClr>
                </a:solidFill>
              </a:rPr>
              <a:t>cadre origins, appointment, training and promotions </a:t>
            </a:r>
          </a:p>
          <a:p>
            <a:pPr lvl="1"/>
            <a:r>
              <a:rPr lang="en-US" sz="1600" dirty="0" smtClean="0">
                <a:solidFill>
                  <a:schemeClr val="accent3">
                    <a:lumMod val="60000"/>
                    <a:lumOff val="40000"/>
                  </a:schemeClr>
                </a:solidFill>
              </a:rPr>
              <a:t>implementation of central laws and regulations</a:t>
            </a:r>
          </a:p>
          <a:p>
            <a:pPr lvl="2"/>
            <a:r>
              <a:rPr lang="en-US" sz="1600" dirty="0" smtClean="0">
                <a:solidFill>
                  <a:schemeClr val="accent3">
                    <a:lumMod val="60000"/>
                    <a:lumOff val="40000"/>
                  </a:schemeClr>
                </a:solidFill>
              </a:rPr>
              <a:t>environmental policy</a:t>
            </a:r>
          </a:p>
          <a:p>
            <a:pPr lvl="2"/>
            <a:r>
              <a:rPr lang="en-US" sz="1600" dirty="0" smtClean="0">
                <a:solidFill>
                  <a:schemeClr val="accent3">
                    <a:lumMod val="60000"/>
                    <a:lumOff val="40000"/>
                  </a:schemeClr>
                </a:solidFill>
              </a:rPr>
              <a:t>economic reforms – implementation, initiative, WTO accession</a:t>
            </a:r>
          </a:p>
          <a:p>
            <a:endParaRPr lang="en-US" sz="1600" dirty="0" smtClean="0">
              <a:solidFill>
                <a:schemeClr val="accent3">
                  <a:lumMod val="60000"/>
                  <a:lumOff val="40000"/>
                </a:schemeClr>
              </a:solidFill>
            </a:endParaRPr>
          </a:p>
          <a:p>
            <a:r>
              <a:rPr lang="en-US" sz="1600" dirty="0" smtClean="0">
                <a:solidFill>
                  <a:schemeClr val="accent3">
                    <a:lumMod val="60000"/>
                    <a:lumOff val="40000"/>
                  </a:schemeClr>
                </a:solidFill>
              </a:rPr>
              <a:t>in the PRC</a:t>
            </a:r>
          </a:p>
          <a:p>
            <a:pPr lvl="1"/>
            <a:r>
              <a:rPr lang="en-US" sz="1600" dirty="0" smtClean="0">
                <a:solidFill>
                  <a:schemeClr val="accent3">
                    <a:lumMod val="60000"/>
                    <a:lumOff val="40000"/>
                  </a:schemeClr>
                </a:solidFill>
              </a:rPr>
              <a:t>Mao – “</a:t>
            </a:r>
            <a:r>
              <a:rPr lang="en-US" sz="1600" dirty="0" err="1" smtClean="0">
                <a:solidFill>
                  <a:schemeClr val="accent3">
                    <a:lumMod val="60000"/>
                    <a:lumOff val="40000"/>
                  </a:schemeClr>
                </a:solidFill>
              </a:rPr>
              <a:t>Hyperstatized</a:t>
            </a:r>
            <a:r>
              <a:rPr lang="en-US" sz="1600" dirty="0" smtClean="0">
                <a:solidFill>
                  <a:schemeClr val="accent3">
                    <a:lumMod val="60000"/>
                    <a:lumOff val="40000"/>
                  </a:schemeClr>
                </a:solidFill>
              </a:rPr>
              <a:t> and yet politically </a:t>
            </a:r>
            <a:r>
              <a:rPr lang="en-US" sz="1600" dirty="0" err="1" smtClean="0">
                <a:solidFill>
                  <a:schemeClr val="accent3">
                    <a:lumMod val="60000"/>
                    <a:lumOff val="40000"/>
                  </a:schemeClr>
                </a:solidFill>
              </a:rPr>
              <a:t>parcelized</a:t>
            </a:r>
            <a:r>
              <a:rPr lang="en-US" sz="1600" dirty="0" smtClean="0">
                <a:solidFill>
                  <a:schemeClr val="accent3">
                    <a:lumMod val="60000"/>
                    <a:lumOff val="40000"/>
                  </a:schemeClr>
                </a:solidFill>
              </a:rPr>
              <a:t>?” </a:t>
            </a:r>
          </a:p>
          <a:p>
            <a:pPr lvl="1"/>
            <a:r>
              <a:rPr lang="en-US" sz="1600" dirty="0" smtClean="0">
                <a:solidFill>
                  <a:schemeClr val="accent3">
                    <a:lumMod val="60000"/>
                    <a:lumOff val="40000"/>
                  </a:schemeClr>
                </a:solidFill>
              </a:rPr>
              <a:t>Deng – high level of decentralization, declining central revenues</a:t>
            </a:r>
          </a:p>
          <a:p>
            <a:pPr lvl="1"/>
            <a:r>
              <a:rPr lang="en-US" sz="1600" dirty="0" smtClean="0">
                <a:solidFill>
                  <a:schemeClr val="accent3">
                    <a:lumMod val="60000"/>
                    <a:lumOff val="40000"/>
                  </a:schemeClr>
                </a:solidFill>
              </a:rPr>
              <a:t>Jiang – recentralization of power, 1994 tax reforms, greater institutionalization, rotation of cadre</a:t>
            </a:r>
          </a:p>
          <a:p>
            <a:pPr lvl="1"/>
            <a:r>
              <a:rPr lang="en-US" sz="1600" dirty="0" err="1" smtClean="0">
                <a:solidFill>
                  <a:schemeClr val="accent3">
                    <a:lumMod val="60000"/>
                    <a:lumOff val="40000"/>
                  </a:schemeClr>
                </a:solidFill>
              </a:rPr>
              <a:t>Hu</a:t>
            </a:r>
            <a:r>
              <a:rPr lang="en-US" sz="1600" dirty="0" smtClean="0">
                <a:solidFill>
                  <a:schemeClr val="accent3">
                    <a:lumMod val="60000"/>
                    <a:lumOff val="40000"/>
                  </a:schemeClr>
                </a:solidFill>
              </a:rPr>
              <a:t> – recentralization of power, deepening of institutions, greater predictability</a:t>
            </a:r>
          </a:p>
          <a:p>
            <a:pPr lvl="1"/>
            <a:endParaRPr lang="en-US" sz="1600" dirty="0" smtClean="0">
              <a:solidFill>
                <a:schemeClr val="accent3">
                  <a:lumMod val="60000"/>
                  <a:lumOff val="40000"/>
                </a:schemeClr>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467600" cy="1143000"/>
          </a:xfrm>
        </p:spPr>
        <p:txBody>
          <a:bodyPr>
            <a:normAutofit fontScale="90000"/>
          </a:bodyPr>
          <a:lstStyle/>
          <a:p>
            <a:pPr algn="ctr"/>
            <a:r>
              <a:rPr lang="en-US" sz="4000" b="1" dirty="0" smtClean="0">
                <a:solidFill>
                  <a:schemeClr val="accent1">
                    <a:lumMod val="60000"/>
                    <a:lumOff val="40000"/>
                  </a:schemeClr>
                </a:solidFill>
              </a:rPr>
              <a:t>LOCALISM IN INDIA</a:t>
            </a:r>
            <a:r>
              <a:rPr lang="en-US" sz="4000" dirty="0" smtClean="0">
                <a:solidFill>
                  <a:schemeClr val="accent1">
                    <a:lumMod val="60000"/>
                    <a:lumOff val="40000"/>
                  </a:schemeClr>
                </a:solidFill>
              </a:rPr>
              <a:t/>
            </a:r>
            <a:br>
              <a:rPr lang="en-US" sz="4000" dirty="0" smtClean="0">
                <a:solidFill>
                  <a:schemeClr val="accent1">
                    <a:lumMod val="60000"/>
                    <a:lumOff val="40000"/>
                  </a:schemeClr>
                </a:solidFill>
              </a:rPr>
            </a:br>
            <a:r>
              <a:rPr lang="en-US" sz="3100" dirty="0" smtClean="0">
                <a:solidFill>
                  <a:schemeClr val="accent1">
                    <a:lumMod val="60000"/>
                    <a:lumOff val="40000"/>
                  </a:schemeClr>
                </a:solidFill>
              </a:rPr>
              <a:t>(centre-province competition)</a:t>
            </a:r>
            <a:endParaRPr lang="en-US" sz="3100" dirty="0">
              <a:solidFill>
                <a:schemeClr val="accent1">
                  <a:lumMod val="60000"/>
                  <a:lumOff val="40000"/>
                </a:schemeClr>
              </a:solidFill>
            </a:endParaRPr>
          </a:p>
        </p:txBody>
      </p:sp>
      <p:sp>
        <p:nvSpPr>
          <p:cNvPr id="3" name="Content Placeholder 2"/>
          <p:cNvSpPr>
            <a:spLocks noGrp="1"/>
          </p:cNvSpPr>
          <p:nvPr>
            <p:ph idx="1"/>
          </p:nvPr>
        </p:nvSpPr>
        <p:spPr>
          <a:xfrm>
            <a:off x="304800" y="1143000"/>
            <a:ext cx="8686800" cy="5486400"/>
          </a:xfrm>
        </p:spPr>
        <p:txBody>
          <a:bodyPr>
            <a:noAutofit/>
          </a:bodyPr>
          <a:lstStyle/>
          <a:p>
            <a:r>
              <a:rPr lang="en-US" sz="2000" dirty="0" smtClean="0">
                <a:solidFill>
                  <a:schemeClr val="accent3">
                    <a:lumMod val="60000"/>
                    <a:lumOff val="40000"/>
                  </a:schemeClr>
                </a:solidFill>
              </a:rPr>
              <a:t>constitutional position of the states </a:t>
            </a:r>
          </a:p>
          <a:p>
            <a:r>
              <a:rPr lang="en-US" sz="2000" dirty="0" smtClean="0">
                <a:solidFill>
                  <a:schemeClr val="accent3">
                    <a:lumMod val="60000"/>
                    <a:lumOff val="40000"/>
                  </a:schemeClr>
                </a:solidFill>
              </a:rPr>
              <a:t>authority fragmented by coalition politics</a:t>
            </a:r>
          </a:p>
          <a:p>
            <a:r>
              <a:rPr lang="en-US" sz="2000" dirty="0" smtClean="0">
                <a:solidFill>
                  <a:schemeClr val="accent3">
                    <a:lumMod val="60000"/>
                    <a:lumOff val="40000"/>
                  </a:schemeClr>
                </a:solidFill>
              </a:rPr>
              <a:t>strong state capacity needs to exist at both central and local levels</a:t>
            </a:r>
          </a:p>
          <a:p>
            <a:pPr>
              <a:buNone/>
            </a:pPr>
            <a:endParaRPr lang="en-US" sz="2000" dirty="0" smtClean="0">
              <a:solidFill>
                <a:schemeClr val="accent3">
                  <a:lumMod val="60000"/>
                  <a:lumOff val="40000"/>
                </a:schemeClr>
              </a:solidFill>
            </a:endParaRPr>
          </a:p>
          <a:p>
            <a:r>
              <a:rPr lang="en-US" sz="2000" dirty="0" smtClean="0">
                <a:solidFill>
                  <a:schemeClr val="accent3">
                    <a:lumMod val="60000"/>
                    <a:lumOff val="40000"/>
                  </a:schemeClr>
                </a:solidFill>
              </a:rPr>
              <a:t>issues</a:t>
            </a:r>
          </a:p>
          <a:p>
            <a:pPr lvl="1"/>
            <a:r>
              <a:rPr lang="en-US" sz="2000" dirty="0" smtClean="0">
                <a:solidFill>
                  <a:schemeClr val="accent3">
                    <a:lumMod val="60000"/>
                    <a:lumOff val="40000"/>
                  </a:schemeClr>
                </a:solidFill>
              </a:rPr>
              <a:t>central control - bureaucratic appointments, funding</a:t>
            </a:r>
          </a:p>
          <a:p>
            <a:pPr lvl="1"/>
            <a:r>
              <a:rPr lang="en-US" sz="2000" dirty="0" smtClean="0">
                <a:solidFill>
                  <a:schemeClr val="accent3">
                    <a:lumMod val="60000"/>
                    <a:lumOff val="40000"/>
                  </a:schemeClr>
                </a:solidFill>
              </a:rPr>
              <a:t>implementation of central laws and regulations</a:t>
            </a:r>
          </a:p>
          <a:p>
            <a:pPr lvl="2"/>
            <a:r>
              <a:rPr lang="en-US" sz="2000" dirty="0" smtClean="0">
                <a:solidFill>
                  <a:schemeClr val="accent3">
                    <a:lumMod val="60000"/>
                    <a:lumOff val="40000"/>
                  </a:schemeClr>
                </a:solidFill>
              </a:rPr>
              <a:t>environmental policy</a:t>
            </a:r>
          </a:p>
          <a:p>
            <a:pPr lvl="2"/>
            <a:r>
              <a:rPr lang="en-US" sz="2000" dirty="0" smtClean="0">
                <a:solidFill>
                  <a:schemeClr val="accent3">
                    <a:lumMod val="60000"/>
                    <a:lumOff val="40000"/>
                  </a:schemeClr>
                </a:solidFill>
              </a:rPr>
              <a:t>economic reforms – implementation, initiative</a:t>
            </a:r>
          </a:p>
          <a:p>
            <a:pPr lvl="1"/>
            <a:r>
              <a:rPr lang="en-US" sz="2000" dirty="0" smtClean="0">
                <a:solidFill>
                  <a:schemeClr val="accent3">
                    <a:lumMod val="60000"/>
                    <a:lumOff val="40000"/>
                  </a:schemeClr>
                </a:solidFill>
              </a:rPr>
              <a:t>political</a:t>
            </a:r>
          </a:p>
          <a:p>
            <a:pPr lvl="2"/>
            <a:r>
              <a:rPr lang="en-US" sz="1800" dirty="0" smtClean="0">
                <a:solidFill>
                  <a:schemeClr val="accent3">
                    <a:lumMod val="60000"/>
                    <a:lumOff val="40000"/>
                  </a:schemeClr>
                </a:solidFill>
              </a:rPr>
              <a:t>Gujarat v/s New Delhi</a:t>
            </a:r>
          </a:p>
          <a:p>
            <a:pPr lvl="2"/>
            <a:r>
              <a:rPr lang="en-US" sz="1800" dirty="0" smtClean="0">
                <a:solidFill>
                  <a:schemeClr val="accent3">
                    <a:lumMod val="60000"/>
                    <a:lumOff val="40000"/>
                  </a:schemeClr>
                </a:solidFill>
              </a:rPr>
              <a:t>Uttar Pradesh v/s New Delhi</a:t>
            </a:r>
          </a:p>
          <a:p>
            <a:pPr lvl="2"/>
            <a:r>
              <a:rPr lang="en-US" sz="1800" dirty="0" smtClean="0">
                <a:solidFill>
                  <a:schemeClr val="accent3">
                    <a:lumMod val="60000"/>
                    <a:lumOff val="40000"/>
                  </a:schemeClr>
                </a:solidFill>
              </a:rPr>
              <a:t>Tamil Nadu v/s New Delhi</a:t>
            </a:r>
          </a:p>
          <a:p>
            <a:pPr lvl="1"/>
            <a:r>
              <a:rPr lang="en-US" sz="2000" dirty="0" smtClean="0">
                <a:solidFill>
                  <a:schemeClr val="accent3">
                    <a:lumMod val="60000"/>
                    <a:lumOff val="40000"/>
                  </a:schemeClr>
                </a:solidFill>
              </a:rPr>
              <a:t>revenue collection</a:t>
            </a:r>
          </a:p>
          <a:p>
            <a:pPr lvl="2"/>
            <a:r>
              <a:rPr lang="en-US" sz="1800" dirty="0" smtClean="0">
                <a:solidFill>
                  <a:schemeClr val="accent3">
                    <a:lumMod val="60000"/>
                    <a:lumOff val="40000"/>
                  </a:schemeClr>
                </a:solidFill>
              </a:rPr>
              <a:t>VAT, GST</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4000" b="1" dirty="0" smtClean="0">
                <a:solidFill>
                  <a:schemeClr val="accent1">
                    <a:lumMod val="60000"/>
                    <a:lumOff val="40000"/>
                  </a:schemeClr>
                </a:solidFill>
              </a:rPr>
              <a:t>2A. PROVINCIALISM</a:t>
            </a:r>
            <a:r>
              <a:rPr lang="en-US" b="1" dirty="0" smtClean="0">
                <a:solidFill>
                  <a:schemeClr val="accent1">
                    <a:lumMod val="60000"/>
                    <a:lumOff val="40000"/>
                  </a:schemeClr>
                </a:solidFill>
              </a:rPr>
              <a:t> </a:t>
            </a:r>
            <a:r>
              <a:rPr lang="en-US" dirty="0" smtClean="0">
                <a:solidFill>
                  <a:schemeClr val="accent1">
                    <a:lumMod val="60000"/>
                    <a:lumOff val="40000"/>
                  </a:schemeClr>
                </a:solidFill>
              </a:rPr>
              <a:t/>
            </a:r>
            <a:br>
              <a:rPr lang="en-US" dirty="0" smtClean="0">
                <a:solidFill>
                  <a:schemeClr val="accent1">
                    <a:lumMod val="60000"/>
                    <a:lumOff val="40000"/>
                  </a:schemeClr>
                </a:solidFill>
              </a:rPr>
            </a:br>
            <a:r>
              <a:rPr lang="en-US" sz="3100" dirty="0" smtClean="0">
                <a:solidFill>
                  <a:schemeClr val="accent1">
                    <a:lumMod val="60000"/>
                    <a:lumOff val="40000"/>
                  </a:schemeClr>
                </a:solidFill>
              </a:rPr>
              <a:t>(inter-province competition)</a:t>
            </a:r>
            <a:endParaRPr lang="en-US" dirty="0">
              <a:solidFill>
                <a:schemeClr val="accent1">
                  <a:lumMod val="60000"/>
                  <a:lumOff val="40000"/>
                </a:schemeClr>
              </a:solidFill>
            </a:endParaRPr>
          </a:p>
        </p:txBody>
      </p:sp>
      <p:sp>
        <p:nvSpPr>
          <p:cNvPr id="3" name="Content Placeholder 2"/>
          <p:cNvSpPr>
            <a:spLocks noGrp="1"/>
          </p:cNvSpPr>
          <p:nvPr>
            <p:ph idx="1"/>
          </p:nvPr>
        </p:nvSpPr>
        <p:spPr/>
        <p:txBody>
          <a:bodyPr>
            <a:normAutofit fontScale="70000" lnSpcReduction="20000"/>
          </a:bodyPr>
          <a:lstStyle/>
          <a:p>
            <a:r>
              <a:rPr lang="en-US" sz="3200" dirty="0" smtClean="0">
                <a:solidFill>
                  <a:schemeClr val="accent3">
                    <a:lumMod val="60000"/>
                    <a:lumOff val="40000"/>
                  </a:schemeClr>
                </a:solidFill>
              </a:rPr>
              <a:t>Economic dynamics </a:t>
            </a:r>
            <a:endParaRPr lang="en-US" sz="4000" dirty="0" smtClean="0">
              <a:solidFill>
                <a:schemeClr val="accent3">
                  <a:lumMod val="60000"/>
                  <a:lumOff val="40000"/>
                </a:schemeClr>
              </a:solidFill>
            </a:endParaRPr>
          </a:p>
          <a:p>
            <a:pPr lvl="1"/>
            <a:r>
              <a:rPr lang="en-US" sz="2800" dirty="0" smtClean="0">
                <a:solidFill>
                  <a:schemeClr val="accent3">
                    <a:lumMod val="60000"/>
                    <a:lumOff val="40000"/>
                  </a:schemeClr>
                </a:solidFill>
              </a:rPr>
              <a:t>“ladder-step theory”</a:t>
            </a:r>
            <a:endParaRPr lang="en-US" sz="3600" i="1" dirty="0" smtClean="0">
              <a:solidFill>
                <a:schemeClr val="accent3">
                  <a:lumMod val="60000"/>
                  <a:lumOff val="40000"/>
                </a:schemeClr>
              </a:solidFill>
            </a:endParaRPr>
          </a:p>
          <a:p>
            <a:pPr lvl="1"/>
            <a:r>
              <a:rPr lang="en-US" sz="2800" dirty="0" smtClean="0">
                <a:solidFill>
                  <a:schemeClr val="accent3">
                    <a:lumMod val="60000"/>
                    <a:lumOff val="40000"/>
                  </a:schemeClr>
                </a:solidFill>
              </a:rPr>
              <a:t>disparities</a:t>
            </a:r>
            <a:endParaRPr lang="en-US" sz="3600" dirty="0" smtClean="0">
              <a:solidFill>
                <a:schemeClr val="accent3">
                  <a:lumMod val="60000"/>
                  <a:lumOff val="40000"/>
                </a:schemeClr>
              </a:solidFill>
            </a:endParaRPr>
          </a:p>
          <a:p>
            <a:pPr lvl="1"/>
            <a:r>
              <a:rPr lang="en-US" sz="2800" dirty="0" smtClean="0">
                <a:solidFill>
                  <a:schemeClr val="accent3">
                    <a:lumMod val="60000"/>
                    <a:lumOff val="40000"/>
                  </a:schemeClr>
                </a:solidFill>
              </a:rPr>
              <a:t>economic protectionism</a:t>
            </a:r>
            <a:endParaRPr lang="en-US" sz="3600" dirty="0" smtClean="0">
              <a:solidFill>
                <a:schemeClr val="accent3">
                  <a:lumMod val="60000"/>
                  <a:lumOff val="40000"/>
                </a:schemeClr>
              </a:solidFill>
            </a:endParaRPr>
          </a:p>
          <a:p>
            <a:pPr lvl="1"/>
            <a:r>
              <a:rPr lang="en-US" sz="2800" dirty="0" smtClean="0">
                <a:solidFill>
                  <a:schemeClr val="accent3">
                    <a:lumMod val="60000"/>
                    <a:lumOff val="40000"/>
                  </a:schemeClr>
                </a:solidFill>
              </a:rPr>
              <a:t>exit and voice</a:t>
            </a:r>
            <a:endParaRPr lang="en-US" sz="3600" dirty="0" smtClean="0">
              <a:solidFill>
                <a:schemeClr val="accent3">
                  <a:lumMod val="60000"/>
                  <a:lumOff val="40000"/>
                </a:schemeClr>
              </a:solidFill>
            </a:endParaRPr>
          </a:p>
          <a:p>
            <a:pPr lvl="1"/>
            <a:r>
              <a:rPr lang="en-US" sz="2800" dirty="0" smtClean="0">
                <a:solidFill>
                  <a:schemeClr val="accent3">
                    <a:lumMod val="60000"/>
                    <a:lumOff val="40000"/>
                  </a:schemeClr>
                </a:solidFill>
              </a:rPr>
              <a:t>dependency – central government, richer provinces</a:t>
            </a:r>
            <a:endParaRPr lang="en-US" sz="3600" dirty="0" smtClean="0">
              <a:solidFill>
                <a:schemeClr val="accent3">
                  <a:lumMod val="60000"/>
                  <a:lumOff val="40000"/>
                </a:schemeClr>
              </a:solidFill>
            </a:endParaRPr>
          </a:p>
          <a:p>
            <a:endParaRPr lang="en-US" sz="3200" dirty="0" smtClean="0">
              <a:solidFill>
                <a:schemeClr val="accent3">
                  <a:lumMod val="60000"/>
                  <a:lumOff val="40000"/>
                </a:schemeClr>
              </a:solidFill>
            </a:endParaRPr>
          </a:p>
          <a:p>
            <a:r>
              <a:rPr lang="en-US" sz="3200" dirty="0" smtClean="0">
                <a:solidFill>
                  <a:schemeClr val="accent3">
                    <a:lumMod val="60000"/>
                    <a:lumOff val="40000"/>
                  </a:schemeClr>
                </a:solidFill>
              </a:rPr>
              <a:t>Political / Cultural dynamics</a:t>
            </a:r>
            <a:endParaRPr lang="en-US" sz="4000" dirty="0" smtClean="0">
              <a:solidFill>
                <a:schemeClr val="accent3">
                  <a:lumMod val="60000"/>
                  <a:lumOff val="40000"/>
                </a:schemeClr>
              </a:solidFill>
            </a:endParaRPr>
          </a:p>
          <a:p>
            <a:pPr lvl="1"/>
            <a:r>
              <a:rPr lang="en-US" sz="2800" dirty="0" smtClean="0">
                <a:solidFill>
                  <a:schemeClr val="accent3">
                    <a:lumMod val="60000"/>
                    <a:lumOff val="40000"/>
                  </a:schemeClr>
                </a:solidFill>
              </a:rPr>
              <a:t>Mao / GPCR</a:t>
            </a:r>
            <a:endParaRPr lang="en-US" sz="3600" dirty="0" smtClean="0">
              <a:solidFill>
                <a:schemeClr val="accent3">
                  <a:lumMod val="60000"/>
                  <a:lumOff val="40000"/>
                </a:schemeClr>
              </a:solidFill>
            </a:endParaRPr>
          </a:p>
          <a:p>
            <a:pPr lvl="1"/>
            <a:r>
              <a:rPr lang="en-US" sz="2800" dirty="0" smtClean="0">
                <a:solidFill>
                  <a:schemeClr val="accent3">
                    <a:lumMod val="60000"/>
                    <a:lumOff val="40000"/>
                  </a:schemeClr>
                </a:solidFill>
              </a:rPr>
              <a:t>culture / ethnicity</a:t>
            </a:r>
          </a:p>
          <a:p>
            <a:pPr lvl="2"/>
            <a:r>
              <a:rPr lang="en-US" dirty="0" smtClean="0">
                <a:solidFill>
                  <a:schemeClr val="accent3">
                    <a:lumMod val="60000"/>
                    <a:lumOff val="40000"/>
                  </a:schemeClr>
                </a:solidFill>
              </a:rPr>
              <a:t>“</a:t>
            </a:r>
            <a:r>
              <a:rPr lang="en-US" sz="2900" dirty="0" err="1" smtClean="0">
                <a:solidFill>
                  <a:schemeClr val="accent3">
                    <a:lumMod val="60000"/>
                    <a:lumOff val="40000"/>
                  </a:schemeClr>
                </a:solidFill>
              </a:rPr>
              <a:t>Chineseness</a:t>
            </a:r>
            <a:r>
              <a:rPr lang="en-US" sz="2900" dirty="0" smtClean="0">
                <a:solidFill>
                  <a:schemeClr val="accent3">
                    <a:lumMod val="60000"/>
                    <a:lumOff val="40000"/>
                  </a:schemeClr>
                </a:solidFill>
              </a:rPr>
              <a:t>” – Yellow Emperor – Henan and Shaanxi</a:t>
            </a:r>
          </a:p>
          <a:p>
            <a:pPr lvl="2"/>
            <a:r>
              <a:rPr lang="en-US" sz="2900" dirty="0" smtClean="0">
                <a:solidFill>
                  <a:schemeClr val="accent3">
                    <a:lumMod val="60000"/>
                    <a:lumOff val="40000"/>
                  </a:schemeClr>
                </a:solidFill>
              </a:rPr>
              <a:t>identity politics – Anhui , </a:t>
            </a:r>
            <a:r>
              <a:rPr lang="en-US" sz="2900" dirty="0" err="1" smtClean="0">
                <a:solidFill>
                  <a:schemeClr val="accent3">
                    <a:lumMod val="60000"/>
                    <a:lumOff val="40000"/>
                  </a:schemeClr>
                </a:solidFill>
              </a:rPr>
              <a:t>Guizhou</a:t>
            </a:r>
            <a:r>
              <a:rPr lang="en-US" sz="2900" dirty="0" smtClean="0">
                <a:solidFill>
                  <a:schemeClr val="accent3">
                    <a:lumMod val="60000"/>
                    <a:lumOff val="40000"/>
                  </a:schemeClr>
                </a:solidFill>
              </a:rPr>
              <a:t>, Yunnan</a:t>
            </a:r>
            <a:endParaRPr lang="en-US" sz="2900" dirty="0" smtClean="0">
              <a:solidFill>
                <a:schemeClr val="accent3">
                  <a:lumMod val="60000"/>
                  <a:lumOff val="40000"/>
                </a:schemeClr>
              </a:solidFill>
            </a:endParaRPr>
          </a:p>
          <a:p>
            <a:pPr lvl="2"/>
            <a:r>
              <a:rPr lang="en-US" sz="2900" dirty="0" err="1" smtClean="0">
                <a:solidFill>
                  <a:schemeClr val="accent3">
                    <a:lumMod val="60000"/>
                    <a:lumOff val="40000"/>
                  </a:schemeClr>
                </a:solidFill>
              </a:rPr>
              <a:t>Sinification</a:t>
            </a:r>
            <a:r>
              <a:rPr lang="en-US" sz="2900" dirty="0" smtClean="0">
                <a:solidFill>
                  <a:schemeClr val="accent3">
                    <a:lumMod val="60000"/>
                    <a:lumOff val="40000"/>
                  </a:schemeClr>
                </a:solidFill>
              </a:rPr>
              <a:t> </a:t>
            </a:r>
            <a:r>
              <a:rPr lang="en-US" sz="2900" dirty="0" smtClean="0">
                <a:solidFill>
                  <a:schemeClr val="accent3">
                    <a:lumMod val="60000"/>
                    <a:lumOff val="40000"/>
                  </a:schemeClr>
                </a:solidFill>
              </a:rPr>
              <a:t>– </a:t>
            </a:r>
            <a:r>
              <a:rPr lang="en-US" sz="2900" dirty="0" smtClean="0">
                <a:solidFill>
                  <a:schemeClr val="accent3">
                    <a:lumMod val="60000"/>
                    <a:lumOff val="40000"/>
                  </a:schemeClr>
                </a:solidFill>
              </a:rPr>
              <a:t>Tibet, Xinjiang</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4000" b="1" dirty="0" smtClean="0">
                <a:solidFill>
                  <a:schemeClr val="accent1">
                    <a:lumMod val="60000"/>
                    <a:lumOff val="40000"/>
                  </a:schemeClr>
                </a:solidFill>
              </a:rPr>
              <a:t>PROVINCIALISM IN INDIA</a:t>
            </a:r>
            <a:r>
              <a:rPr lang="en-US" dirty="0" smtClean="0">
                <a:solidFill>
                  <a:schemeClr val="accent1">
                    <a:lumMod val="60000"/>
                    <a:lumOff val="40000"/>
                  </a:schemeClr>
                </a:solidFill>
              </a:rPr>
              <a:t/>
            </a:r>
            <a:br>
              <a:rPr lang="en-US" dirty="0" smtClean="0">
                <a:solidFill>
                  <a:schemeClr val="accent1">
                    <a:lumMod val="60000"/>
                    <a:lumOff val="40000"/>
                  </a:schemeClr>
                </a:solidFill>
              </a:rPr>
            </a:br>
            <a:r>
              <a:rPr lang="en-US" sz="3100" dirty="0" smtClean="0">
                <a:solidFill>
                  <a:schemeClr val="accent1">
                    <a:lumMod val="60000"/>
                    <a:lumOff val="40000"/>
                  </a:schemeClr>
                </a:solidFill>
              </a:rPr>
              <a:t>(inter-province competition)</a:t>
            </a:r>
            <a:endParaRPr lang="en-US" dirty="0">
              <a:solidFill>
                <a:schemeClr val="accent1">
                  <a:lumMod val="60000"/>
                  <a:lumOff val="40000"/>
                </a:schemeClr>
              </a:solidFill>
            </a:endParaRPr>
          </a:p>
        </p:txBody>
      </p:sp>
      <p:sp>
        <p:nvSpPr>
          <p:cNvPr id="3" name="Content Placeholder 2"/>
          <p:cNvSpPr>
            <a:spLocks noGrp="1"/>
          </p:cNvSpPr>
          <p:nvPr>
            <p:ph idx="1"/>
          </p:nvPr>
        </p:nvSpPr>
        <p:spPr>
          <a:xfrm>
            <a:off x="533400" y="1447800"/>
            <a:ext cx="7467600" cy="5257800"/>
          </a:xfrm>
        </p:spPr>
        <p:txBody>
          <a:bodyPr>
            <a:noAutofit/>
          </a:bodyPr>
          <a:lstStyle/>
          <a:p>
            <a:r>
              <a:rPr lang="en-US" sz="2200" dirty="0" smtClean="0">
                <a:solidFill>
                  <a:schemeClr val="accent3">
                    <a:lumMod val="60000"/>
                    <a:lumOff val="40000"/>
                  </a:schemeClr>
                </a:solidFill>
              </a:rPr>
              <a:t>Political dynamics</a:t>
            </a:r>
          </a:p>
          <a:p>
            <a:pPr lvl="1"/>
            <a:r>
              <a:rPr lang="en-US" sz="2200" dirty="0" smtClean="0">
                <a:solidFill>
                  <a:schemeClr val="accent3">
                    <a:lumMod val="60000"/>
                    <a:lumOff val="40000"/>
                  </a:schemeClr>
                </a:solidFill>
              </a:rPr>
              <a:t>Chandigarh –Punjab v/s Haryana</a:t>
            </a:r>
          </a:p>
          <a:p>
            <a:pPr lvl="1"/>
            <a:r>
              <a:rPr lang="en-US" sz="2200" dirty="0" smtClean="0">
                <a:solidFill>
                  <a:schemeClr val="accent3">
                    <a:lumMod val="60000"/>
                    <a:lumOff val="40000"/>
                  </a:schemeClr>
                </a:solidFill>
              </a:rPr>
              <a:t>Belgaum – Karnataka v/s Maharashtra</a:t>
            </a:r>
          </a:p>
          <a:p>
            <a:endParaRPr lang="en-US" sz="2200" dirty="0" smtClean="0">
              <a:solidFill>
                <a:schemeClr val="accent3">
                  <a:lumMod val="60000"/>
                  <a:lumOff val="40000"/>
                </a:schemeClr>
              </a:solidFill>
            </a:endParaRPr>
          </a:p>
          <a:p>
            <a:r>
              <a:rPr lang="en-US" sz="2200" dirty="0" smtClean="0">
                <a:solidFill>
                  <a:schemeClr val="accent3">
                    <a:lumMod val="60000"/>
                    <a:lumOff val="40000"/>
                  </a:schemeClr>
                </a:solidFill>
              </a:rPr>
              <a:t>Cultural/Ethnic dynamics</a:t>
            </a:r>
          </a:p>
          <a:p>
            <a:pPr lvl="1"/>
            <a:r>
              <a:rPr lang="en-US" sz="2200" dirty="0" smtClean="0">
                <a:solidFill>
                  <a:schemeClr val="accent3">
                    <a:lumMod val="60000"/>
                    <a:lumOff val="40000"/>
                  </a:schemeClr>
                </a:solidFill>
              </a:rPr>
              <a:t>migrant </a:t>
            </a:r>
            <a:r>
              <a:rPr lang="en-US" sz="2200" dirty="0" err="1" smtClean="0">
                <a:solidFill>
                  <a:schemeClr val="accent3">
                    <a:lumMod val="60000"/>
                    <a:lumOff val="40000"/>
                  </a:schemeClr>
                </a:solidFill>
              </a:rPr>
              <a:t>labour</a:t>
            </a:r>
            <a:r>
              <a:rPr lang="en-US" sz="2200" dirty="0" smtClean="0">
                <a:solidFill>
                  <a:schemeClr val="accent3">
                    <a:lumMod val="60000"/>
                    <a:lumOff val="40000"/>
                  </a:schemeClr>
                </a:solidFill>
              </a:rPr>
              <a:t> – Maharashtra, Delhi v/s Bihar</a:t>
            </a:r>
          </a:p>
          <a:p>
            <a:pPr lvl="1"/>
            <a:endParaRPr lang="en-US" sz="2200" dirty="0" smtClean="0">
              <a:solidFill>
                <a:schemeClr val="accent3">
                  <a:lumMod val="60000"/>
                  <a:lumOff val="40000"/>
                </a:schemeClr>
              </a:solidFill>
            </a:endParaRPr>
          </a:p>
          <a:p>
            <a:r>
              <a:rPr lang="en-US" sz="2200" dirty="0" smtClean="0">
                <a:solidFill>
                  <a:schemeClr val="accent3">
                    <a:lumMod val="60000"/>
                    <a:lumOff val="40000"/>
                  </a:schemeClr>
                </a:solidFill>
              </a:rPr>
              <a:t>Resource competition</a:t>
            </a:r>
          </a:p>
          <a:p>
            <a:pPr lvl="1"/>
            <a:r>
              <a:rPr lang="en-US" sz="2200" dirty="0" smtClean="0">
                <a:solidFill>
                  <a:schemeClr val="accent3">
                    <a:lumMod val="60000"/>
                    <a:lumOff val="40000"/>
                  </a:schemeClr>
                </a:solidFill>
              </a:rPr>
              <a:t>river waters – Kerala, Tamil Nadu, Karnataka, Andhra Pradesh</a:t>
            </a:r>
          </a:p>
          <a:p>
            <a:pPr lvl="1">
              <a:buNone/>
            </a:pPr>
            <a:endParaRPr lang="en-US" sz="2200" dirty="0" smtClean="0">
              <a:solidFill>
                <a:schemeClr val="accent3">
                  <a:lumMod val="60000"/>
                  <a:lumOff val="40000"/>
                </a:schemeClr>
              </a:solidFill>
            </a:endParaRPr>
          </a:p>
          <a:p>
            <a:r>
              <a:rPr lang="en-US" sz="2200" dirty="0" smtClean="0">
                <a:solidFill>
                  <a:schemeClr val="accent3">
                    <a:lumMod val="60000"/>
                    <a:lumOff val="40000"/>
                  </a:schemeClr>
                </a:solidFill>
              </a:rPr>
              <a:t>Economic dynamics </a:t>
            </a:r>
          </a:p>
          <a:p>
            <a:pPr lvl="1"/>
            <a:r>
              <a:rPr lang="en-US" sz="2200" dirty="0" smtClean="0">
                <a:solidFill>
                  <a:schemeClr val="accent3">
                    <a:lumMod val="60000"/>
                    <a:lumOff val="40000"/>
                  </a:schemeClr>
                </a:solidFill>
              </a:rPr>
              <a:t>TATA </a:t>
            </a:r>
            <a:r>
              <a:rPr lang="en-US" sz="2200" dirty="0" err="1" smtClean="0">
                <a:solidFill>
                  <a:schemeClr val="accent3">
                    <a:lumMod val="60000"/>
                    <a:lumOff val="40000"/>
                  </a:schemeClr>
                </a:solidFill>
              </a:rPr>
              <a:t>Nano</a:t>
            </a:r>
            <a:r>
              <a:rPr lang="en-US" sz="2200" dirty="0" smtClean="0">
                <a:solidFill>
                  <a:schemeClr val="accent3">
                    <a:lumMod val="60000"/>
                    <a:lumOff val="40000"/>
                  </a:schemeClr>
                </a:solidFill>
              </a:rPr>
              <a:t> – West </a:t>
            </a:r>
            <a:r>
              <a:rPr lang="en-US" sz="2200" dirty="0" smtClean="0">
                <a:solidFill>
                  <a:schemeClr val="accent3">
                    <a:lumMod val="60000"/>
                    <a:lumOff val="40000"/>
                  </a:schemeClr>
                </a:solidFill>
              </a:rPr>
              <a:t>Bengal, </a:t>
            </a:r>
            <a:r>
              <a:rPr lang="en-US" sz="2200" dirty="0" smtClean="0">
                <a:solidFill>
                  <a:schemeClr val="accent3">
                    <a:lumMod val="60000"/>
                    <a:lumOff val="40000"/>
                  </a:schemeClr>
                </a:solidFill>
              </a:rPr>
              <a:t>Gujarat</a:t>
            </a:r>
          </a:p>
          <a:p>
            <a:pPr lvl="1">
              <a:buNone/>
            </a:pPr>
            <a:endParaRPr lang="en-US" sz="2200" dirty="0" smtClean="0">
              <a:solidFill>
                <a:schemeClr val="accent3">
                  <a:lumMod val="60000"/>
                  <a:lumOff val="40000"/>
                </a:schemeClr>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1295400"/>
          </a:xfrm>
        </p:spPr>
        <p:txBody>
          <a:bodyPr>
            <a:noAutofit/>
          </a:bodyPr>
          <a:lstStyle/>
          <a:p>
            <a:pPr algn="ctr"/>
            <a:r>
              <a:rPr lang="en-US" sz="3600" b="1" dirty="0" smtClean="0">
                <a:solidFill>
                  <a:schemeClr val="accent1">
                    <a:lumMod val="60000"/>
                    <a:lumOff val="40000"/>
                  </a:schemeClr>
                </a:solidFill>
              </a:rPr>
              <a:t>2B. REGIONAL CHINA</a:t>
            </a:r>
            <a:endParaRPr lang="en-US" sz="2000" dirty="0">
              <a:solidFill>
                <a:schemeClr val="accent1">
                  <a:lumMod val="60000"/>
                  <a:lumOff val="40000"/>
                </a:schemeClr>
              </a:solidFill>
            </a:endParaRPr>
          </a:p>
        </p:txBody>
      </p:sp>
      <p:pic>
        <p:nvPicPr>
          <p:cNvPr id="4098" name="Picture 2"/>
          <p:cNvPicPr>
            <a:picLocks noGrp="1" noChangeAspect="1" noChangeArrowheads="1"/>
          </p:cNvPicPr>
          <p:nvPr>
            <p:ph idx="1"/>
          </p:nvPr>
        </p:nvPicPr>
        <p:blipFill>
          <a:blip r:embed="rId2" cstate="print"/>
          <a:srcRect/>
          <a:stretch>
            <a:fillRect/>
          </a:stretch>
        </p:blipFill>
        <p:spPr bwMode="auto">
          <a:xfrm>
            <a:off x="695590" y="1219200"/>
            <a:ext cx="7838810" cy="5410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7467600" cy="1143000"/>
          </a:xfrm>
        </p:spPr>
        <p:txBody>
          <a:bodyPr>
            <a:normAutofit fontScale="90000"/>
          </a:bodyPr>
          <a:lstStyle/>
          <a:p>
            <a:pPr algn="ctr"/>
            <a:r>
              <a:rPr lang="en-US" sz="4000" b="1" dirty="0" smtClean="0">
                <a:solidFill>
                  <a:schemeClr val="accent1">
                    <a:lumMod val="60000"/>
                    <a:lumOff val="40000"/>
                  </a:schemeClr>
                </a:solidFill>
              </a:rPr>
              <a:t>2B. REGIONALISM</a:t>
            </a:r>
            <a:r>
              <a:rPr lang="en-US" b="1" dirty="0" smtClean="0">
                <a:solidFill>
                  <a:schemeClr val="accent1">
                    <a:lumMod val="60000"/>
                    <a:lumOff val="40000"/>
                  </a:schemeClr>
                </a:solidFill>
              </a:rPr>
              <a:t> </a:t>
            </a:r>
            <a:r>
              <a:rPr lang="en-US" dirty="0" smtClean="0">
                <a:solidFill>
                  <a:schemeClr val="accent1">
                    <a:lumMod val="60000"/>
                    <a:lumOff val="40000"/>
                  </a:schemeClr>
                </a:solidFill>
              </a:rPr>
              <a:t/>
            </a:r>
            <a:br>
              <a:rPr lang="en-US" dirty="0" smtClean="0">
                <a:solidFill>
                  <a:schemeClr val="accent1">
                    <a:lumMod val="60000"/>
                    <a:lumOff val="40000"/>
                  </a:schemeClr>
                </a:solidFill>
              </a:rPr>
            </a:br>
            <a:r>
              <a:rPr lang="en-US" sz="3100" dirty="0" smtClean="0">
                <a:solidFill>
                  <a:schemeClr val="accent1">
                    <a:lumMod val="60000"/>
                    <a:lumOff val="40000"/>
                  </a:schemeClr>
                </a:solidFill>
              </a:rPr>
              <a:t>(inter-province cooperation)</a:t>
            </a:r>
            <a:endParaRPr lang="en-US" sz="3100" dirty="0">
              <a:solidFill>
                <a:schemeClr val="accent1">
                  <a:lumMod val="60000"/>
                  <a:lumOff val="40000"/>
                </a:schemeClr>
              </a:solidFill>
            </a:endParaRPr>
          </a:p>
        </p:txBody>
      </p:sp>
      <p:sp>
        <p:nvSpPr>
          <p:cNvPr id="3" name="Content Placeholder 2"/>
          <p:cNvSpPr>
            <a:spLocks noGrp="1"/>
          </p:cNvSpPr>
          <p:nvPr>
            <p:ph idx="1"/>
          </p:nvPr>
        </p:nvSpPr>
        <p:spPr>
          <a:xfrm>
            <a:off x="457200" y="1295400"/>
            <a:ext cx="7467600" cy="5410200"/>
          </a:xfrm>
        </p:spPr>
        <p:txBody>
          <a:bodyPr>
            <a:noAutofit/>
          </a:bodyPr>
          <a:lstStyle/>
          <a:p>
            <a:r>
              <a:rPr lang="en-US" sz="2000" dirty="0" smtClean="0">
                <a:solidFill>
                  <a:schemeClr val="accent3">
                    <a:lumMod val="60000"/>
                    <a:lumOff val="40000"/>
                  </a:schemeClr>
                </a:solidFill>
              </a:rPr>
              <a:t>Rationale for identifying a Region</a:t>
            </a:r>
          </a:p>
          <a:p>
            <a:pPr lvl="1"/>
            <a:r>
              <a:rPr lang="en-US" sz="1800" dirty="0" smtClean="0">
                <a:solidFill>
                  <a:schemeClr val="accent3">
                    <a:lumMod val="60000"/>
                    <a:lumOff val="40000"/>
                  </a:schemeClr>
                </a:solidFill>
              </a:rPr>
              <a:t>natural geography – rivers, mountains</a:t>
            </a:r>
            <a:endParaRPr lang="en-US" sz="2000" dirty="0" smtClean="0">
              <a:solidFill>
                <a:schemeClr val="accent3">
                  <a:lumMod val="60000"/>
                  <a:lumOff val="40000"/>
                </a:schemeClr>
              </a:solidFill>
            </a:endParaRPr>
          </a:p>
          <a:p>
            <a:pPr lvl="1"/>
            <a:r>
              <a:rPr lang="en-US" sz="1800" dirty="0" smtClean="0">
                <a:solidFill>
                  <a:schemeClr val="accent3">
                    <a:lumMod val="60000"/>
                    <a:lumOff val="40000"/>
                  </a:schemeClr>
                </a:solidFill>
              </a:rPr>
              <a:t>economic – study, growth-</a:t>
            </a:r>
            <a:r>
              <a:rPr lang="en-US" sz="1800" dirty="0" err="1" smtClean="0">
                <a:solidFill>
                  <a:schemeClr val="accent3">
                    <a:lumMod val="60000"/>
                    <a:lumOff val="40000"/>
                  </a:schemeClr>
                </a:solidFill>
              </a:rPr>
              <a:t>centres</a:t>
            </a:r>
            <a:r>
              <a:rPr lang="en-US" sz="1800" dirty="0" smtClean="0">
                <a:solidFill>
                  <a:schemeClr val="accent3">
                    <a:lumMod val="60000"/>
                    <a:lumOff val="40000"/>
                  </a:schemeClr>
                </a:solidFill>
              </a:rPr>
              <a:t>, central inability, resource allocation/requirements</a:t>
            </a:r>
            <a:endParaRPr lang="en-US" sz="2000" dirty="0" smtClean="0">
              <a:solidFill>
                <a:schemeClr val="accent3">
                  <a:lumMod val="60000"/>
                  <a:lumOff val="40000"/>
                </a:schemeClr>
              </a:solidFill>
            </a:endParaRPr>
          </a:p>
          <a:p>
            <a:pPr lvl="1"/>
            <a:r>
              <a:rPr lang="en-US" sz="1800" dirty="0" smtClean="0">
                <a:solidFill>
                  <a:schemeClr val="accent3">
                    <a:lumMod val="60000"/>
                    <a:lumOff val="40000"/>
                  </a:schemeClr>
                </a:solidFill>
              </a:rPr>
              <a:t>military</a:t>
            </a:r>
          </a:p>
          <a:p>
            <a:pPr lvl="1"/>
            <a:r>
              <a:rPr lang="en-US" sz="2000" dirty="0" smtClean="0">
                <a:solidFill>
                  <a:schemeClr val="accent3">
                    <a:lumMod val="60000"/>
                    <a:lumOff val="40000"/>
                  </a:schemeClr>
                </a:solidFill>
              </a:rPr>
              <a:t>history</a:t>
            </a:r>
          </a:p>
          <a:p>
            <a:endParaRPr lang="en-US" sz="2000" dirty="0" smtClean="0">
              <a:solidFill>
                <a:schemeClr val="accent3">
                  <a:lumMod val="60000"/>
                  <a:lumOff val="40000"/>
                </a:schemeClr>
              </a:solidFill>
            </a:endParaRPr>
          </a:p>
          <a:p>
            <a:r>
              <a:rPr lang="en-US" sz="2000" dirty="0" smtClean="0">
                <a:solidFill>
                  <a:schemeClr val="accent3">
                    <a:lumMod val="60000"/>
                    <a:lumOff val="40000"/>
                  </a:schemeClr>
                </a:solidFill>
              </a:rPr>
              <a:t>Rationale for regional cooperation</a:t>
            </a:r>
          </a:p>
          <a:p>
            <a:pPr lvl="1"/>
            <a:r>
              <a:rPr lang="en-US" sz="1800" dirty="0" smtClean="0">
                <a:solidFill>
                  <a:schemeClr val="accent3">
                    <a:lumMod val="60000"/>
                    <a:lumOff val="40000"/>
                  </a:schemeClr>
                </a:solidFill>
              </a:rPr>
              <a:t>pushed by the centre </a:t>
            </a:r>
          </a:p>
          <a:p>
            <a:pPr lvl="2"/>
            <a:r>
              <a:rPr lang="en-US" sz="1500" dirty="0" smtClean="0">
                <a:solidFill>
                  <a:schemeClr val="accent3">
                    <a:lumMod val="60000"/>
                    <a:lumOff val="40000"/>
                  </a:schemeClr>
                </a:solidFill>
              </a:rPr>
              <a:t>GARs</a:t>
            </a:r>
          </a:p>
          <a:p>
            <a:pPr lvl="2"/>
            <a:r>
              <a:rPr lang="en-US" sz="1500" dirty="0" smtClean="0">
                <a:solidFill>
                  <a:schemeClr val="accent3">
                    <a:lumMod val="60000"/>
                    <a:lumOff val="40000"/>
                  </a:schemeClr>
                </a:solidFill>
              </a:rPr>
              <a:t>6</a:t>
            </a:r>
            <a:r>
              <a:rPr lang="en-US" sz="1500" baseline="30000" dirty="0" smtClean="0">
                <a:solidFill>
                  <a:schemeClr val="accent3">
                    <a:lumMod val="60000"/>
                    <a:lumOff val="40000"/>
                  </a:schemeClr>
                </a:solidFill>
              </a:rPr>
              <a:t>th</a:t>
            </a:r>
            <a:r>
              <a:rPr lang="en-US" sz="1500" dirty="0" smtClean="0">
                <a:solidFill>
                  <a:schemeClr val="accent3">
                    <a:lumMod val="60000"/>
                    <a:lumOff val="40000"/>
                  </a:schemeClr>
                </a:solidFill>
              </a:rPr>
              <a:t> FYP (1981-85) Economic Coordination Areas</a:t>
            </a:r>
          </a:p>
          <a:p>
            <a:pPr lvl="2"/>
            <a:r>
              <a:rPr lang="en-US" sz="1500" dirty="0" smtClean="0">
                <a:solidFill>
                  <a:schemeClr val="accent3">
                    <a:lumMod val="60000"/>
                    <a:lumOff val="40000"/>
                  </a:schemeClr>
                </a:solidFill>
              </a:rPr>
              <a:t>7</a:t>
            </a:r>
            <a:r>
              <a:rPr lang="en-US" sz="1500" baseline="30000" dirty="0" smtClean="0">
                <a:solidFill>
                  <a:schemeClr val="accent3">
                    <a:lumMod val="60000"/>
                    <a:lumOff val="40000"/>
                  </a:schemeClr>
                </a:solidFill>
              </a:rPr>
              <a:t>th</a:t>
            </a:r>
            <a:r>
              <a:rPr lang="en-US" sz="1500" dirty="0" smtClean="0">
                <a:solidFill>
                  <a:schemeClr val="accent3">
                    <a:lumMod val="60000"/>
                    <a:lumOff val="40000"/>
                  </a:schemeClr>
                </a:solidFill>
              </a:rPr>
              <a:t> FYP (1986-90) 3 regions – Western Region</a:t>
            </a:r>
          </a:p>
          <a:p>
            <a:pPr lvl="2"/>
            <a:r>
              <a:rPr lang="en-US" sz="1500" dirty="0" smtClean="0">
                <a:solidFill>
                  <a:schemeClr val="accent3">
                    <a:lumMod val="60000"/>
                    <a:lumOff val="40000"/>
                  </a:schemeClr>
                </a:solidFill>
              </a:rPr>
              <a:t>9</a:t>
            </a:r>
            <a:r>
              <a:rPr lang="en-US" sz="1500" baseline="30000" dirty="0" smtClean="0">
                <a:solidFill>
                  <a:schemeClr val="accent3">
                    <a:lumMod val="60000"/>
                    <a:lumOff val="40000"/>
                  </a:schemeClr>
                </a:solidFill>
              </a:rPr>
              <a:t>th</a:t>
            </a:r>
            <a:r>
              <a:rPr lang="en-US" sz="1500" dirty="0" smtClean="0">
                <a:solidFill>
                  <a:schemeClr val="accent3">
                    <a:lumMod val="60000"/>
                    <a:lumOff val="40000"/>
                  </a:schemeClr>
                </a:solidFill>
              </a:rPr>
              <a:t> FYP (1996-2000) growth </a:t>
            </a:r>
            <a:r>
              <a:rPr lang="en-US" sz="1500" dirty="0" err="1" smtClean="0">
                <a:solidFill>
                  <a:schemeClr val="accent3">
                    <a:lumMod val="60000"/>
                    <a:lumOff val="40000"/>
                  </a:schemeClr>
                </a:solidFill>
              </a:rPr>
              <a:t>centres</a:t>
            </a:r>
            <a:r>
              <a:rPr lang="en-US" sz="1500" dirty="0" smtClean="0">
                <a:solidFill>
                  <a:schemeClr val="accent3">
                    <a:lumMod val="60000"/>
                    <a:lumOff val="40000"/>
                  </a:schemeClr>
                </a:solidFill>
              </a:rPr>
              <a:t> – PRD, YRD </a:t>
            </a:r>
          </a:p>
          <a:p>
            <a:pPr lvl="1"/>
            <a:r>
              <a:rPr lang="en-US" sz="1800" dirty="0" smtClean="0">
                <a:solidFill>
                  <a:schemeClr val="accent3">
                    <a:lumMod val="60000"/>
                    <a:lumOff val="40000"/>
                  </a:schemeClr>
                </a:solidFill>
              </a:rPr>
              <a:t>political bargaining with the centre – Central Chinese provinces</a:t>
            </a:r>
          </a:p>
          <a:p>
            <a:pPr lvl="1"/>
            <a:r>
              <a:rPr lang="en-US" sz="1800" dirty="0" smtClean="0">
                <a:solidFill>
                  <a:schemeClr val="accent3">
                    <a:lumMod val="60000"/>
                    <a:lumOff val="40000"/>
                  </a:schemeClr>
                </a:solidFill>
              </a:rPr>
              <a:t>economies of scale – PRD, YRD</a:t>
            </a:r>
          </a:p>
          <a:p>
            <a:pPr lvl="1"/>
            <a:r>
              <a:rPr lang="en-US" sz="1800" dirty="0" smtClean="0">
                <a:solidFill>
                  <a:schemeClr val="accent3">
                    <a:lumMod val="60000"/>
                    <a:lumOff val="40000"/>
                  </a:schemeClr>
                </a:solidFill>
              </a:rPr>
              <a:t>construction of physical infrastructure</a:t>
            </a:r>
          </a:p>
          <a:p>
            <a:pPr lvl="1"/>
            <a:r>
              <a:rPr lang="en-US" sz="1800" dirty="0" smtClean="0">
                <a:solidFill>
                  <a:schemeClr val="accent3">
                    <a:lumMod val="60000"/>
                    <a:lumOff val="40000"/>
                  </a:schemeClr>
                </a:solidFill>
              </a:rPr>
              <a:t>shared economic interests - Hubei</a:t>
            </a:r>
          </a:p>
        </p:txBody>
      </p:sp>
      <p:pic>
        <p:nvPicPr>
          <p:cNvPr id="1027" name="Picture 3"/>
          <p:cNvPicPr>
            <a:picLocks noChangeAspect="1" noChangeArrowheads="1"/>
          </p:cNvPicPr>
          <p:nvPr/>
        </p:nvPicPr>
        <p:blipFill>
          <a:blip r:embed="rId3" cstate="print"/>
          <a:srcRect/>
          <a:stretch>
            <a:fillRect/>
          </a:stretch>
        </p:blipFill>
        <p:spPr bwMode="auto">
          <a:xfrm>
            <a:off x="3124200" y="457200"/>
            <a:ext cx="5973763" cy="596265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wipe(down)">
                                      <p:cBhvr>
                                        <p:cTn id="7" dur="500"/>
                                        <p:tgtEl>
                                          <p:spTgt spid="102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xit" presetSubtype="4" fill="hold" nodeType="clickEffect">
                                  <p:stCondLst>
                                    <p:cond delay="0"/>
                                  </p:stCondLst>
                                  <p:childTnLst>
                                    <p:animEffect transition="out" filter="wipe(down)">
                                      <p:cBhvr>
                                        <p:cTn id="11" dur="500"/>
                                        <p:tgtEl>
                                          <p:spTgt spid="1027"/>
                                        </p:tgtEl>
                                      </p:cBhvr>
                                    </p:animEffect>
                                    <p:set>
                                      <p:cBhvr>
                                        <p:cTn id="12" dur="1" fill="hold">
                                          <p:stCondLst>
                                            <p:cond delay="499"/>
                                          </p:stCondLst>
                                        </p:cTn>
                                        <p:tgtEl>
                                          <p:spTgt spid="10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4000" b="1" dirty="0" smtClean="0">
                <a:solidFill>
                  <a:schemeClr val="accent1">
                    <a:lumMod val="60000"/>
                    <a:lumOff val="40000"/>
                  </a:schemeClr>
                </a:solidFill>
              </a:rPr>
              <a:t>2B. REGIONALISM</a:t>
            </a:r>
            <a:r>
              <a:rPr lang="en-US" b="1" dirty="0" smtClean="0">
                <a:solidFill>
                  <a:schemeClr val="accent1">
                    <a:lumMod val="60000"/>
                    <a:lumOff val="40000"/>
                  </a:schemeClr>
                </a:solidFill>
              </a:rPr>
              <a:t> </a:t>
            </a:r>
            <a:r>
              <a:rPr lang="en-US" dirty="0" smtClean="0">
                <a:solidFill>
                  <a:schemeClr val="accent1">
                    <a:lumMod val="60000"/>
                    <a:lumOff val="40000"/>
                  </a:schemeClr>
                </a:solidFill>
              </a:rPr>
              <a:t/>
            </a:r>
            <a:br>
              <a:rPr lang="en-US" dirty="0" smtClean="0">
                <a:solidFill>
                  <a:schemeClr val="accent1">
                    <a:lumMod val="60000"/>
                    <a:lumOff val="40000"/>
                  </a:schemeClr>
                </a:solidFill>
              </a:rPr>
            </a:br>
            <a:r>
              <a:rPr lang="en-US" sz="3100" dirty="0" smtClean="0">
                <a:solidFill>
                  <a:schemeClr val="accent1">
                    <a:lumMod val="60000"/>
                    <a:lumOff val="40000"/>
                  </a:schemeClr>
                </a:solidFill>
              </a:rPr>
              <a:t>(inter-province cooperation)</a:t>
            </a:r>
            <a:endParaRPr lang="en-US" dirty="0"/>
          </a:p>
        </p:txBody>
      </p:sp>
      <p:sp>
        <p:nvSpPr>
          <p:cNvPr id="4" name="Text Placeholder 3"/>
          <p:cNvSpPr>
            <a:spLocks noGrp="1"/>
          </p:cNvSpPr>
          <p:nvPr>
            <p:ph type="body" idx="1"/>
          </p:nvPr>
        </p:nvSpPr>
        <p:spPr/>
        <p:txBody>
          <a:bodyPr/>
          <a:lstStyle/>
          <a:p>
            <a:pPr algn="ctr"/>
            <a:r>
              <a:rPr lang="en-US" dirty="0" smtClean="0">
                <a:solidFill>
                  <a:schemeClr val="accent3">
                    <a:lumMod val="60000"/>
                    <a:lumOff val="40000"/>
                  </a:schemeClr>
                </a:solidFill>
              </a:rPr>
              <a:t>Pearl River Delta</a:t>
            </a:r>
          </a:p>
        </p:txBody>
      </p:sp>
      <p:sp>
        <p:nvSpPr>
          <p:cNvPr id="6" name="Text Placeholder 5"/>
          <p:cNvSpPr>
            <a:spLocks noGrp="1"/>
          </p:cNvSpPr>
          <p:nvPr>
            <p:ph type="body" sz="half" idx="3"/>
          </p:nvPr>
        </p:nvSpPr>
        <p:spPr/>
        <p:txBody>
          <a:bodyPr/>
          <a:lstStyle/>
          <a:p>
            <a:pPr algn="ctr"/>
            <a:r>
              <a:rPr lang="en-US" dirty="0" smtClean="0">
                <a:solidFill>
                  <a:schemeClr val="accent3">
                    <a:lumMod val="60000"/>
                    <a:lumOff val="40000"/>
                  </a:schemeClr>
                </a:solidFill>
              </a:rPr>
              <a:t>Yangtze River Delta</a:t>
            </a:r>
          </a:p>
        </p:txBody>
      </p:sp>
      <p:pic>
        <p:nvPicPr>
          <p:cNvPr id="5122" name="Picture 2"/>
          <p:cNvPicPr>
            <a:picLocks noGrp="1" noChangeAspect="1" noChangeArrowheads="1"/>
          </p:cNvPicPr>
          <p:nvPr>
            <p:ph sz="quarter" idx="2"/>
          </p:nvPr>
        </p:nvPicPr>
        <p:blipFill>
          <a:blip r:embed="rId2" cstate="print"/>
          <a:srcRect/>
          <a:stretch>
            <a:fillRect/>
          </a:stretch>
        </p:blipFill>
        <p:spPr bwMode="auto">
          <a:xfrm>
            <a:off x="457200" y="1752600"/>
            <a:ext cx="4040188" cy="3428999"/>
          </a:xfrm>
          <a:prstGeom prst="rect">
            <a:avLst/>
          </a:prstGeom>
          <a:noFill/>
          <a:ln w="9525">
            <a:noFill/>
            <a:miter lim="800000"/>
            <a:headEnd/>
            <a:tailEnd/>
          </a:ln>
        </p:spPr>
      </p:pic>
      <p:pic>
        <p:nvPicPr>
          <p:cNvPr id="5123" name="Picture 3"/>
          <p:cNvPicPr>
            <a:picLocks noGrp="1" noChangeAspect="1" noChangeArrowheads="1"/>
          </p:cNvPicPr>
          <p:nvPr>
            <p:ph sz="quarter" idx="4"/>
          </p:nvPr>
        </p:nvPicPr>
        <p:blipFill>
          <a:blip r:embed="rId3" cstate="print"/>
          <a:srcRect/>
          <a:stretch>
            <a:fillRect/>
          </a:stretch>
        </p:blipFill>
        <p:spPr bwMode="auto">
          <a:xfrm>
            <a:off x="4645025" y="1752601"/>
            <a:ext cx="4041775" cy="34322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4000" b="1" dirty="0" smtClean="0">
                <a:solidFill>
                  <a:schemeClr val="accent1">
                    <a:lumMod val="60000"/>
                    <a:lumOff val="40000"/>
                  </a:schemeClr>
                </a:solidFill>
              </a:rPr>
              <a:t>REGIONALISM IN INDIA</a:t>
            </a:r>
            <a:r>
              <a:rPr lang="en-US" dirty="0" smtClean="0">
                <a:solidFill>
                  <a:schemeClr val="accent1">
                    <a:lumMod val="60000"/>
                    <a:lumOff val="40000"/>
                  </a:schemeClr>
                </a:solidFill>
              </a:rPr>
              <a:t/>
            </a:r>
            <a:br>
              <a:rPr lang="en-US" dirty="0" smtClean="0">
                <a:solidFill>
                  <a:schemeClr val="accent1">
                    <a:lumMod val="60000"/>
                    <a:lumOff val="40000"/>
                  </a:schemeClr>
                </a:solidFill>
              </a:rPr>
            </a:br>
            <a:r>
              <a:rPr lang="en-US" sz="3100" dirty="0" smtClean="0">
                <a:solidFill>
                  <a:schemeClr val="accent1">
                    <a:lumMod val="60000"/>
                    <a:lumOff val="40000"/>
                  </a:schemeClr>
                </a:solidFill>
              </a:rPr>
              <a:t>(inter-province cooperation)</a:t>
            </a:r>
            <a:endParaRPr lang="en-US" sz="3100" dirty="0">
              <a:solidFill>
                <a:schemeClr val="accent1">
                  <a:lumMod val="60000"/>
                  <a:lumOff val="40000"/>
                </a:schemeClr>
              </a:solidFill>
            </a:endParaRPr>
          </a:p>
        </p:txBody>
      </p:sp>
      <p:sp>
        <p:nvSpPr>
          <p:cNvPr id="3" name="Content Placeholder 2"/>
          <p:cNvSpPr>
            <a:spLocks noGrp="1"/>
          </p:cNvSpPr>
          <p:nvPr>
            <p:ph idx="1"/>
          </p:nvPr>
        </p:nvSpPr>
        <p:spPr>
          <a:xfrm>
            <a:off x="457200" y="1371600"/>
            <a:ext cx="8382000" cy="5257800"/>
          </a:xfrm>
        </p:spPr>
        <p:txBody>
          <a:bodyPr>
            <a:noAutofit/>
          </a:bodyPr>
          <a:lstStyle/>
          <a:p>
            <a:r>
              <a:rPr lang="en-US" sz="2000" dirty="0" smtClean="0">
                <a:solidFill>
                  <a:schemeClr val="accent3">
                    <a:lumMod val="60000"/>
                    <a:lumOff val="40000"/>
                  </a:schemeClr>
                </a:solidFill>
              </a:rPr>
              <a:t>Rationale for identifying a Region</a:t>
            </a:r>
          </a:p>
          <a:p>
            <a:pPr lvl="1"/>
            <a:r>
              <a:rPr lang="en-US" sz="1800" dirty="0" smtClean="0">
                <a:solidFill>
                  <a:schemeClr val="accent3">
                    <a:lumMod val="60000"/>
                    <a:lumOff val="40000"/>
                  </a:schemeClr>
                </a:solidFill>
              </a:rPr>
              <a:t>natural geography</a:t>
            </a:r>
          </a:p>
          <a:p>
            <a:pPr lvl="2"/>
            <a:r>
              <a:rPr lang="en-US" sz="1800" dirty="0" smtClean="0">
                <a:solidFill>
                  <a:schemeClr val="accent3">
                    <a:lumMod val="60000"/>
                    <a:lumOff val="40000"/>
                  </a:schemeClr>
                </a:solidFill>
              </a:rPr>
              <a:t>Himalayan states; Northeast India</a:t>
            </a:r>
          </a:p>
          <a:p>
            <a:pPr lvl="1"/>
            <a:r>
              <a:rPr lang="en-US" sz="1800" dirty="0" smtClean="0">
                <a:solidFill>
                  <a:schemeClr val="accent3">
                    <a:lumMod val="60000"/>
                    <a:lumOff val="40000"/>
                  </a:schemeClr>
                </a:solidFill>
              </a:rPr>
              <a:t>cultural / ethnic</a:t>
            </a:r>
          </a:p>
          <a:p>
            <a:pPr lvl="2"/>
            <a:r>
              <a:rPr lang="en-US" sz="1800" dirty="0" smtClean="0">
                <a:solidFill>
                  <a:schemeClr val="accent3">
                    <a:lumMod val="60000"/>
                    <a:lumOff val="40000"/>
                  </a:schemeClr>
                </a:solidFill>
              </a:rPr>
              <a:t>north v/s south; Northeast India</a:t>
            </a:r>
          </a:p>
          <a:p>
            <a:pPr lvl="1"/>
            <a:r>
              <a:rPr lang="en-US" sz="1800" dirty="0" smtClean="0">
                <a:solidFill>
                  <a:schemeClr val="accent3">
                    <a:lumMod val="60000"/>
                    <a:lumOff val="40000"/>
                  </a:schemeClr>
                </a:solidFill>
              </a:rPr>
              <a:t>political violence</a:t>
            </a:r>
          </a:p>
          <a:p>
            <a:pPr lvl="2"/>
            <a:r>
              <a:rPr lang="en-US" sz="1800" dirty="0" smtClean="0">
                <a:solidFill>
                  <a:schemeClr val="accent3">
                    <a:lumMod val="60000"/>
                    <a:lumOff val="40000"/>
                  </a:schemeClr>
                </a:solidFill>
              </a:rPr>
              <a:t>insurgency-affected states; </a:t>
            </a:r>
            <a:r>
              <a:rPr lang="en-US" sz="1800" dirty="0" err="1" smtClean="0">
                <a:solidFill>
                  <a:schemeClr val="accent3">
                    <a:lumMod val="60000"/>
                    <a:lumOff val="40000"/>
                  </a:schemeClr>
                </a:solidFill>
              </a:rPr>
              <a:t>Naxalism</a:t>
            </a:r>
            <a:r>
              <a:rPr lang="en-US" sz="1800" dirty="0" smtClean="0">
                <a:solidFill>
                  <a:schemeClr val="accent3">
                    <a:lumMod val="60000"/>
                    <a:lumOff val="40000"/>
                  </a:schemeClr>
                </a:solidFill>
              </a:rPr>
              <a:t>-affected states / “Red Corridor”</a:t>
            </a:r>
          </a:p>
          <a:p>
            <a:pPr lvl="1"/>
            <a:r>
              <a:rPr lang="en-US" sz="1800" dirty="0" smtClean="0">
                <a:solidFill>
                  <a:schemeClr val="accent3">
                    <a:lumMod val="60000"/>
                    <a:lumOff val="40000"/>
                  </a:schemeClr>
                </a:solidFill>
              </a:rPr>
              <a:t>economic</a:t>
            </a:r>
          </a:p>
          <a:p>
            <a:pPr lvl="2"/>
            <a:r>
              <a:rPr lang="en-US" sz="1600" dirty="0" smtClean="0">
                <a:solidFill>
                  <a:schemeClr val="accent3">
                    <a:lumMod val="60000"/>
                    <a:lumOff val="40000"/>
                  </a:schemeClr>
                </a:solidFill>
              </a:rPr>
              <a:t>north; south; west; eas</a:t>
            </a:r>
            <a:r>
              <a:rPr lang="en-US" sz="1500" dirty="0" smtClean="0">
                <a:solidFill>
                  <a:schemeClr val="accent3">
                    <a:lumMod val="60000"/>
                    <a:lumOff val="40000"/>
                  </a:schemeClr>
                </a:solidFill>
              </a:rPr>
              <a:t>t</a:t>
            </a:r>
          </a:p>
          <a:p>
            <a:pPr lvl="1"/>
            <a:r>
              <a:rPr lang="en-US" sz="1800" dirty="0" smtClean="0">
                <a:solidFill>
                  <a:schemeClr val="accent3">
                    <a:lumMod val="60000"/>
                    <a:lumOff val="40000"/>
                  </a:schemeClr>
                </a:solidFill>
              </a:rPr>
              <a:t>military</a:t>
            </a:r>
            <a:endParaRPr lang="en-US" sz="1800" dirty="0" smtClean="0">
              <a:solidFill>
                <a:schemeClr val="accent3">
                  <a:lumMod val="60000"/>
                  <a:lumOff val="40000"/>
                </a:schemeClr>
              </a:solidFill>
            </a:endParaRPr>
          </a:p>
          <a:p>
            <a:pPr lvl="2">
              <a:buNone/>
            </a:pPr>
            <a:endParaRPr lang="en-US" sz="1700" dirty="0" smtClean="0">
              <a:solidFill>
                <a:schemeClr val="accent3">
                  <a:lumMod val="60000"/>
                  <a:lumOff val="40000"/>
                </a:schemeClr>
              </a:solidFill>
            </a:endParaRPr>
          </a:p>
          <a:p>
            <a:r>
              <a:rPr lang="en-US" sz="2000" dirty="0" smtClean="0">
                <a:solidFill>
                  <a:schemeClr val="accent3">
                    <a:lumMod val="60000"/>
                    <a:lumOff val="40000"/>
                  </a:schemeClr>
                </a:solidFill>
              </a:rPr>
              <a:t>Rationale for regional cooperation</a:t>
            </a:r>
          </a:p>
          <a:p>
            <a:pPr lvl="1"/>
            <a:r>
              <a:rPr lang="en-US" sz="1800" dirty="0" smtClean="0">
                <a:solidFill>
                  <a:schemeClr val="accent3">
                    <a:lumMod val="60000"/>
                    <a:lumOff val="40000"/>
                  </a:schemeClr>
                </a:solidFill>
              </a:rPr>
              <a:t>political bargaining with the centre – Northeast India</a:t>
            </a:r>
          </a:p>
          <a:p>
            <a:pPr lvl="1"/>
            <a:r>
              <a:rPr lang="en-US" sz="1800" dirty="0" smtClean="0">
                <a:solidFill>
                  <a:schemeClr val="accent3">
                    <a:lumMod val="60000"/>
                    <a:lumOff val="40000"/>
                  </a:schemeClr>
                </a:solidFill>
              </a:rPr>
              <a:t>economies of scale </a:t>
            </a:r>
          </a:p>
          <a:p>
            <a:pPr lvl="1"/>
            <a:r>
              <a:rPr lang="en-US" sz="1800" dirty="0" smtClean="0">
                <a:solidFill>
                  <a:schemeClr val="accent3">
                    <a:lumMod val="60000"/>
                    <a:lumOff val="40000"/>
                  </a:schemeClr>
                </a:solidFill>
              </a:rPr>
              <a:t>construction of physical infrastructure – NCR</a:t>
            </a:r>
          </a:p>
          <a:p>
            <a:pPr lvl="1"/>
            <a:r>
              <a:rPr lang="en-US" sz="1800" dirty="0" smtClean="0">
                <a:solidFill>
                  <a:schemeClr val="accent3">
                    <a:lumMod val="60000"/>
                    <a:lumOff val="40000"/>
                  </a:schemeClr>
                </a:solidFill>
              </a:rPr>
              <a:t>shared economic interests</a:t>
            </a:r>
          </a:p>
          <a:p>
            <a:pPr lvl="2">
              <a:buNone/>
            </a:pPr>
            <a:endParaRPr lang="en-US" sz="1700" dirty="0" smtClean="0">
              <a:solidFill>
                <a:schemeClr val="accent3">
                  <a:lumMod val="60000"/>
                  <a:lumOff val="40000"/>
                </a:schemeClr>
              </a:solidFill>
            </a:endParaRPr>
          </a:p>
          <a:p>
            <a:endParaRPr lang="en-US" sz="1700" dirty="0" smtClean="0">
              <a:solidFill>
                <a:schemeClr val="accent3">
                  <a:lumMod val="60000"/>
                  <a:lumOff val="40000"/>
                </a:schemeClr>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Autofit/>
          </a:bodyPr>
          <a:lstStyle/>
          <a:p>
            <a:pPr algn="ctr"/>
            <a:r>
              <a:rPr lang="en-US" sz="3600" b="1" dirty="0" smtClean="0">
                <a:solidFill>
                  <a:schemeClr val="accent1">
                    <a:lumMod val="60000"/>
                    <a:lumOff val="40000"/>
                  </a:schemeClr>
                </a:solidFill>
              </a:rPr>
              <a:t>3. TRANSNATIONALISM </a:t>
            </a:r>
            <a:br>
              <a:rPr lang="en-US" sz="3600" b="1" dirty="0" smtClean="0">
                <a:solidFill>
                  <a:schemeClr val="accent1">
                    <a:lumMod val="60000"/>
                    <a:lumOff val="40000"/>
                  </a:schemeClr>
                </a:solidFill>
              </a:rPr>
            </a:br>
            <a:r>
              <a:rPr lang="en-US" sz="2800" dirty="0" smtClean="0">
                <a:solidFill>
                  <a:schemeClr val="accent1">
                    <a:lumMod val="60000"/>
                    <a:lumOff val="40000"/>
                  </a:schemeClr>
                </a:solidFill>
              </a:rPr>
              <a:t>(province-foreign country relations) </a:t>
            </a:r>
            <a:endParaRPr lang="en-US" sz="2800" dirty="0"/>
          </a:p>
        </p:txBody>
      </p:sp>
      <p:sp>
        <p:nvSpPr>
          <p:cNvPr id="7" name="Content Placeholder 6"/>
          <p:cNvSpPr>
            <a:spLocks noGrp="1"/>
          </p:cNvSpPr>
          <p:nvPr>
            <p:ph idx="1"/>
          </p:nvPr>
        </p:nvSpPr>
        <p:spPr/>
        <p:txBody>
          <a:bodyPr/>
          <a:lstStyle/>
          <a:p>
            <a:endParaRPr lang="en-US"/>
          </a:p>
        </p:txBody>
      </p:sp>
      <p:pic>
        <p:nvPicPr>
          <p:cNvPr id="6148" name="Picture 4"/>
          <p:cNvPicPr>
            <a:picLocks noChangeAspect="1" noChangeArrowheads="1"/>
          </p:cNvPicPr>
          <p:nvPr/>
        </p:nvPicPr>
        <p:blipFill>
          <a:blip r:embed="rId2" cstate="print"/>
          <a:srcRect/>
          <a:stretch>
            <a:fillRect/>
          </a:stretch>
        </p:blipFill>
        <p:spPr bwMode="auto">
          <a:xfrm>
            <a:off x="420048" y="1447800"/>
            <a:ext cx="8342952" cy="521500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4000" b="1" dirty="0" smtClean="0">
                <a:solidFill>
                  <a:schemeClr val="accent1">
                    <a:lumMod val="60000"/>
                    <a:lumOff val="40000"/>
                  </a:schemeClr>
                </a:solidFill>
              </a:rPr>
              <a:t>3. TRANSNATIONALISM </a:t>
            </a:r>
            <a:r>
              <a:rPr lang="en-US" b="1" dirty="0" smtClean="0">
                <a:solidFill>
                  <a:schemeClr val="accent1">
                    <a:lumMod val="60000"/>
                    <a:lumOff val="40000"/>
                  </a:schemeClr>
                </a:solidFill>
              </a:rPr>
              <a:t/>
            </a:r>
            <a:br>
              <a:rPr lang="en-US" b="1" dirty="0" smtClean="0">
                <a:solidFill>
                  <a:schemeClr val="accent1">
                    <a:lumMod val="60000"/>
                    <a:lumOff val="40000"/>
                  </a:schemeClr>
                </a:solidFill>
              </a:rPr>
            </a:br>
            <a:r>
              <a:rPr lang="en-US" sz="3100" dirty="0" smtClean="0">
                <a:solidFill>
                  <a:schemeClr val="accent1">
                    <a:lumMod val="60000"/>
                    <a:lumOff val="40000"/>
                  </a:schemeClr>
                </a:solidFill>
              </a:rPr>
              <a:t>(province-foreign country relations)</a:t>
            </a:r>
            <a:r>
              <a:rPr lang="en-US" dirty="0" smtClean="0">
                <a:solidFill>
                  <a:schemeClr val="accent1">
                    <a:lumMod val="60000"/>
                    <a:lumOff val="40000"/>
                  </a:schemeClr>
                </a:solidFill>
              </a:rPr>
              <a:t> </a:t>
            </a:r>
            <a:endParaRPr lang="en-US" dirty="0">
              <a:solidFill>
                <a:schemeClr val="accent1">
                  <a:lumMod val="60000"/>
                  <a:lumOff val="40000"/>
                </a:schemeClr>
              </a:solidFill>
            </a:endParaRPr>
          </a:p>
        </p:txBody>
      </p:sp>
      <p:sp>
        <p:nvSpPr>
          <p:cNvPr id="3" name="Content Placeholder 2"/>
          <p:cNvSpPr>
            <a:spLocks noGrp="1"/>
          </p:cNvSpPr>
          <p:nvPr>
            <p:ph idx="1"/>
          </p:nvPr>
        </p:nvSpPr>
        <p:spPr/>
        <p:txBody>
          <a:bodyPr>
            <a:normAutofit fontScale="70000" lnSpcReduction="20000"/>
          </a:bodyPr>
          <a:lstStyle/>
          <a:p>
            <a:r>
              <a:rPr lang="en-US" dirty="0" smtClean="0">
                <a:solidFill>
                  <a:schemeClr val="accent3">
                    <a:lumMod val="60000"/>
                    <a:lumOff val="40000"/>
                  </a:schemeClr>
                </a:solidFill>
              </a:rPr>
              <a:t>economic influence to political influence </a:t>
            </a:r>
          </a:p>
          <a:p>
            <a:pPr lvl="1"/>
            <a:r>
              <a:rPr lang="en-US" dirty="0" smtClean="0">
                <a:solidFill>
                  <a:schemeClr val="accent3">
                    <a:lumMod val="60000"/>
                    <a:lumOff val="40000"/>
                  </a:schemeClr>
                </a:solidFill>
              </a:rPr>
              <a:t>Hong Kong, Macao</a:t>
            </a:r>
          </a:p>
          <a:p>
            <a:pPr lvl="1"/>
            <a:r>
              <a:rPr lang="en-US" dirty="0" smtClean="0">
                <a:solidFill>
                  <a:schemeClr val="accent3">
                    <a:lumMod val="60000"/>
                    <a:lumOff val="40000"/>
                  </a:schemeClr>
                </a:solidFill>
              </a:rPr>
              <a:t>Taiwan</a:t>
            </a:r>
          </a:p>
          <a:p>
            <a:endParaRPr lang="en-US" dirty="0" smtClean="0">
              <a:solidFill>
                <a:schemeClr val="accent3">
                  <a:lumMod val="60000"/>
                  <a:lumOff val="40000"/>
                </a:schemeClr>
              </a:solidFill>
            </a:endParaRPr>
          </a:p>
          <a:p>
            <a:r>
              <a:rPr lang="en-US" dirty="0" smtClean="0">
                <a:solidFill>
                  <a:schemeClr val="accent3">
                    <a:lumMod val="60000"/>
                    <a:lumOff val="40000"/>
                  </a:schemeClr>
                </a:solidFill>
              </a:rPr>
              <a:t>who is in charge? centre? </a:t>
            </a:r>
          </a:p>
          <a:p>
            <a:pPr lvl="1"/>
            <a:r>
              <a:rPr lang="en-US" dirty="0" smtClean="0">
                <a:solidFill>
                  <a:schemeClr val="accent3">
                    <a:lumMod val="60000"/>
                    <a:lumOff val="40000"/>
                  </a:schemeClr>
                </a:solidFill>
              </a:rPr>
              <a:t>Japan</a:t>
            </a:r>
          </a:p>
          <a:p>
            <a:pPr lvl="1"/>
            <a:r>
              <a:rPr lang="en-US" dirty="0" smtClean="0">
                <a:solidFill>
                  <a:schemeClr val="accent3">
                    <a:lumMod val="60000"/>
                    <a:lumOff val="40000"/>
                  </a:schemeClr>
                </a:solidFill>
              </a:rPr>
              <a:t>India</a:t>
            </a:r>
          </a:p>
          <a:p>
            <a:pPr lvl="1"/>
            <a:r>
              <a:rPr lang="en-US" dirty="0" smtClean="0">
                <a:solidFill>
                  <a:schemeClr val="accent3">
                    <a:lumMod val="60000"/>
                    <a:lumOff val="40000"/>
                  </a:schemeClr>
                </a:solidFill>
              </a:rPr>
              <a:t>Central Asia</a:t>
            </a:r>
          </a:p>
          <a:p>
            <a:pPr lvl="1">
              <a:buNone/>
            </a:pPr>
            <a:endParaRPr lang="en-US" dirty="0" smtClean="0">
              <a:solidFill>
                <a:schemeClr val="accent3">
                  <a:lumMod val="60000"/>
                  <a:lumOff val="40000"/>
                </a:schemeClr>
              </a:solidFill>
            </a:endParaRPr>
          </a:p>
          <a:p>
            <a:r>
              <a:rPr lang="en-US" dirty="0" smtClean="0">
                <a:solidFill>
                  <a:schemeClr val="accent3">
                    <a:lumMod val="60000"/>
                    <a:lumOff val="40000"/>
                  </a:schemeClr>
                </a:solidFill>
              </a:rPr>
              <a:t>who is in charge? province?</a:t>
            </a:r>
          </a:p>
          <a:p>
            <a:pPr lvl="1"/>
            <a:r>
              <a:rPr lang="en-US" dirty="0" smtClean="0">
                <a:solidFill>
                  <a:schemeClr val="accent3">
                    <a:lumMod val="60000"/>
                    <a:lumOff val="40000"/>
                  </a:schemeClr>
                </a:solidFill>
              </a:rPr>
              <a:t>Southeast Asia</a:t>
            </a:r>
          </a:p>
          <a:p>
            <a:pPr lvl="1">
              <a:buNone/>
            </a:pPr>
            <a:endParaRPr lang="en-US" dirty="0" smtClean="0">
              <a:solidFill>
                <a:schemeClr val="accent3">
                  <a:lumMod val="60000"/>
                  <a:lumOff val="40000"/>
                </a:schemeClr>
              </a:solidFill>
            </a:endParaRPr>
          </a:p>
          <a:p>
            <a:r>
              <a:rPr lang="en-US" dirty="0" smtClean="0">
                <a:solidFill>
                  <a:schemeClr val="accent3">
                    <a:lumMod val="60000"/>
                    <a:lumOff val="40000"/>
                  </a:schemeClr>
                </a:solidFill>
              </a:rPr>
              <a:t>who is in charge? neither?</a:t>
            </a:r>
          </a:p>
          <a:p>
            <a:pPr lvl="1"/>
            <a:r>
              <a:rPr lang="en-US" dirty="0" smtClean="0">
                <a:solidFill>
                  <a:schemeClr val="accent3">
                    <a:lumMod val="60000"/>
                    <a:lumOff val="40000"/>
                  </a:schemeClr>
                </a:solidFill>
              </a:rPr>
              <a:t>S Korea</a:t>
            </a:r>
          </a:p>
          <a:p>
            <a:pPr lvl="1"/>
            <a:r>
              <a:rPr lang="en-US" dirty="0" smtClean="0">
                <a:solidFill>
                  <a:schemeClr val="accent3">
                    <a:lumMod val="60000"/>
                    <a:lumOff val="40000"/>
                  </a:schemeClr>
                </a:solidFill>
              </a:rPr>
              <a:t>Russian Far East</a:t>
            </a:r>
          </a:p>
          <a:p>
            <a:pPr lvl="1"/>
            <a:endParaRPr lang="en-US" dirty="0" smtClean="0">
              <a:solidFill>
                <a:schemeClr val="accent3">
                  <a:lumMod val="60000"/>
                  <a:lumOff val="40000"/>
                </a:schemeClr>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74320"/>
            <a:ext cx="8458200" cy="1143000"/>
          </a:xfrm>
        </p:spPr>
        <p:txBody>
          <a:bodyPr>
            <a:normAutofit fontScale="90000"/>
          </a:bodyPr>
          <a:lstStyle/>
          <a:p>
            <a:pPr algn="ctr"/>
            <a:r>
              <a:rPr lang="en-US" sz="4000" b="1" dirty="0" smtClean="0">
                <a:solidFill>
                  <a:schemeClr val="accent1">
                    <a:lumMod val="60000"/>
                    <a:lumOff val="40000"/>
                  </a:schemeClr>
                </a:solidFill>
              </a:rPr>
              <a:t>TRANSNATIONALISM IN INDIA</a:t>
            </a:r>
            <a:r>
              <a:rPr lang="en-US" b="1" dirty="0" smtClean="0">
                <a:solidFill>
                  <a:schemeClr val="accent1">
                    <a:lumMod val="60000"/>
                    <a:lumOff val="40000"/>
                  </a:schemeClr>
                </a:solidFill>
              </a:rPr>
              <a:t/>
            </a:r>
            <a:br>
              <a:rPr lang="en-US" b="1" dirty="0" smtClean="0">
                <a:solidFill>
                  <a:schemeClr val="accent1">
                    <a:lumMod val="60000"/>
                    <a:lumOff val="40000"/>
                  </a:schemeClr>
                </a:solidFill>
              </a:rPr>
            </a:br>
            <a:r>
              <a:rPr lang="en-US" sz="3100" dirty="0" smtClean="0">
                <a:solidFill>
                  <a:schemeClr val="accent1">
                    <a:lumMod val="60000"/>
                    <a:lumOff val="40000"/>
                  </a:schemeClr>
                </a:solidFill>
              </a:rPr>
              <a:t>(province-foreign country relations)</a:t>
            </a:r>
            <a:r>
              <a:rPr lang="en-US" dirty="0" smtClean="0">
                <a:solidFill>
                  <a:schemeClr val="accent1">
                    <a:lumMod val="60000"/>
                    <a:lumOff val="40000"/>
                  </a:schemeClr>
                </a:solidFill>
              </a:rPr>
              <a:t> </a:t>
            </a:r>
            <a:endParaRPr lang="en-US" dirty="0">
              <a:solidFill>
                <a:schemeClr val="accent1">
                  <a:lumMod val="60000"/>
                  <a:lumOff val="40000"/>
                </a:schemeClr>
              </a:solidFill>
            </a:endParaRPr>
          </a:p>
        </p:txBody>
      </p:sp>
      <p:pic>
        <p:nvPicPr>
          <p:cNvPr id="4" name="Picture 3" descr="C:\Documents and Settings\J T Jacob\My Documents\My Pictures\India\IndiaStates-Neighbourhood-2.PNG"/>
          <p:cNvPicPr>
            <a:picLocks noChangeAspect="1" noChangeArrowheads="1"/>
          </p:cNvPicPr>
          <p:nvPr/>
        </p:nvPicPr>
        <p:blipFill>
          <a:blip r:embed="rId2" cstate="print"/>
          <a:srcRect/>
          <a:stretch>
            <a:fillRect/>
          </a:stretch>
        </p:blipFill>
        <p:spPr bwMode="auto">
          <a:xfrm>
            <a:off x="1676400" y="1447800"/>
            <a:ext cx="5867400" cy="5334000"/>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7467600" cy="838200"/>
          </a:xfrm>
        </p:spPr>
        <p:txBody>
          <a:bodyPr/>
          <a:lstStyle/>
          <a:p>
            <a:pPr algn="ctr"/>
            <a:r>
              <a:rPr lang="en-US" sz="3600" b="1" dirty="0" smtClean="0">
                <a:solidFill>
                  <a:schemeClr val="accent1">
                    <a:lumMod val="60000"/>
                    <a:lumOff val="40000"/>
                  </a:schemeClr>
                </a:solidFill>
              </a:rPr>
              <a:t>4. OTHER ISSUES</a:t>
            </a:r>
            <a:endParaRPr lang="en-US" b="1" dirty="0">
              <a:solidFill>
                <a:schemeClr val="accent1">
                  <a:lumMod val="60000"/>
                  <a:lumOff val="40000"/>
                </a:schemeClr>
              </a:solidFill>
            </a:endParaRPr>
          </a:p>
        </p:txBody>
      </p:sp>
      <p:sp>
        <p:nvSpPr>
          <p:cNvPr id="3" name="Content Placeholder 2"/>
          <p:cNvSpPr>
            <a:spLocks noGrp="1"/>
          </p:cNvSpPr>
          <p:nvPr>
            <p:ph idx="1"/>
          </p:nvPr>
        </p:nvSpPr>
        <p:spPr>
          <a:xfrm>
            <a:off x="304800" y="838200"/>
            <a:ext cx="8534400" cy="5791200"/>
          </a:xfrm>
        </p:spPr>
        <p:txBody>
          <a:bodyPr>
            <a:noAutofit/>
          </a:bodyPr>
          <a:lstStyle/>
          <a:p>
            <a:r>
              <a:rPr lang="en-US" sz="1900" dirty="0" smtClean="0">
                <a:solidFill>
                  <a:schemeClr val="accent3">
                    <a:lumMod val="60000"/>
                    <a:lumOff val="40000"/>
                  </a:schemeClr>
                </a:solidFill>
              </a:rPr>
              <a:t>intra-province</a:t>
            </a:r>
          </a:p>
          <a:p>
            <a:pPr lvl="1"/>
            <a:r>
              <a:rPr lang="en-US" sz="1900" dirty="0" smtClean="0">
                <a:solidFill>
                  <a:schemeClr val="accent3">
                    <a:lumMod val="60000"/>
                    <a:lumOff val="40000"/>
                  </a:schemeClr>
                </a:solidFill>
              </a:rPr>
              <a:t>Bihar-Jharkhand; Madhya Pradesh-</a:t>
            </a:r>
            <a:r>
              <a:rPr lang="en-US" sz="1900" dirty="0" err="1" smtClean="0">
                <a:solidFill>
                  <a:schemeClr val="accent3">
                    <a:lumMod val="60000"/>
                    <a:lumOff val="40000"/>
                  </a:schemeClr>
                </a:solidFill>
              </a:rPr>
              <a:t>Chattisgarh</a:t>
            </a:r>
            <a:r>
              <a:rPr lang="en-US" sz="1900" dirty="0" smtClean="0">
                <a:solidFill>
                  <a:schemeClr val="accent3">
                    <a:lumMod val="60000"/>
                    <a:lumOff val="40000"/>
                  </a:schemeClr>
                </a:solidFill>
              </a:rPr>
              <a:t>; UP-Uttaranchal</a:t>
            </a:r>
          </a:p>
          <a:p>
            <a:pPr lvl="1"/>
            <a:r>
              <a:rPr lang="en-US" sz="1900" dirty="0" smtClean="0">
                <a:solidFill>
                  <a:schemeClr val="accent3">
                    <a:lumMod val="60000"/>
                    <a:lumOff val="40000"/>
                  </a:schemeClr>
                </a:solidFill>
              </a:rPr>
              <a:t>J&amp;K – Kashmir, Jammu, </a:t>
            </a:r>
            <a:r>
              <a:rPr lang="en-US" sz="1900" dirty="0" err="1" smtClean="0">
                <a:solidFill>
                  <a:schemeClr val="accent3">
                    <a:lumMod val="60000"/>
                    <a:lumOff val="40000"/>
                  </a:schemeClr>
                </a:solidFill>
              </a:rPr>
              <a:t>Ladakh</a:t>
            </a:r>
            <a:r>
              <a:rPr lang="en-US" sz="1900" dirty="0" smtClean="0">
                <a:solidFill>
                  <a:schemeClr val="accent3">
                    <a:lumMod val="60000"/>
                    <a:lumOff val="40000"/>
                  </a:schemeClr>
                </a:solidFill>
              </a:rPr>
              <a:t>, </a:t>
            </a:r>
            <a:r>
              <a:rPr lang="en-US" sz="1900" dirty="0" err="1" smtClean="0">
                <a:solidFill>
                  <a:schemeClr val="accent3">
                    <a:lumMod val="60000"/>
                    <a:lumOff val="40000"/>
                  </a:schemeClr>
                </a:solidFill>
              </a:rPr>
              <a:t>Kargil</a:t>
            </a:r>
            <a:endParaRPr lang="en-US" sz="1900" dirty="0" smtClean="0">
              <a:solidFill>
                <a:schemeClr val="accent3">
                  <a:lumMod val="60000"/>
                  <a:lumOff val="40000"/>
                </a:schemeClr>
              </a:solidFill>
            </a:endParaRPr>
          </a:p>
          <a:p>
            <a:pPr lvl="1"/>
            <a:r>
              <a:rPr lang="en-US" sz="1900" dirty="0" smtClean="0">
                <a:solidFill>
                  <a:schemeClr val="accent3">
                    <a:lumMod val="60000"/>
                    <a:lumOff val="40000"/>
                  </a:schemeClr>
                </a:solidFill>
              </a:rPr>
              <a:t>Uttar Pradesh; Maharashtra; Andhra Pradesh</a:t>
            </a:r>
          </a:p>
          <a:p>
            <a:pPr lvl="1"/>
            <a:r>
              <a:rPr lang="en-US" sz="1900" dirty="0" smtClean="0">
                <a:solidFill>
                  <a:schemeClr val="accent3">
                    <a:lumMod val="60000"/>
                    <a:lumOff val="40000"/>
                  </a:schemeClr>
                </a:solidFill>
              </a:rPr>
              <a:t>Jiangsu; </a:t>
            </a:r>
            <a:r>
              <a:rPr lang="en-US" sz="1900" dirty="0" smtClean="0">
                <a:solidFill>
                  <a:schemeClr val="accent3">
                    <a:lumMod val="60000"/>
                    <a:lumOff val="40000"/>
                  </a:schemeClr>
                </a:solidFill>
              </a:rPr>
              <a:t>Xinjiang</a:t>
            </a:r>
            <a:endParaRPr lang="en-US" sz="1900" dirty="0" smtClean="0">
              <a:solidFill>
                <a:schemeClr val="accent3">
                  <a:lumMod val="60000"/>
                  <a:lumOff val="40000"/>
                </a:schemeClr>
              </a:solidFill>
            </a:endParaRPr>
          </a:p>
          <a:p>
            <a:pPr lvl="1"/>
            <a:r>
              <a:rPr lang="en-US" sz="1900" dirty="0" smtClean="0">
                <a:solidFill>
                  <a:schemeClr val="accent3">
                    <a:lumMod val="60000"/>
                    <a:lumOff val="40000"/>
                  </a:schemeClr>
                </a:solidFill>
              </a:rPr>
              <a:t>Guangdong-Hainan Island; Sichuan-Chongqing</a:t>
            </a:r>
          </a:p>
          <a:p>
            <a:pPr lvl="1"/>
            <a:r>
              <a:rPr lang="en-US" sz="1900" dirty="0" smtClean="0">
                <a:solidFill>
                  <a:schemeClr val="accent3">
                    <a:lumMod val="60000"/>
                    <a:lumOff val="40000"/>
                  </a:schemeClr>
                </a:solidFill>
              </a:rPr>
              <a:t>Tibet – (U-Tsang, </a:t>
            </a:r>
            <a:r>
              <a:rPr lang="en-US" sz="1900" dirty="0" err="1" smtClean="0">
                <a:solidFill>
                  <a:schemeClr val="accent3">
                    <a:lumMod val="60000"/>
                    <a:lumOff val="40000"/>
                  </a:schemeClr>
                </a:solidFill>
              </a:rPr>
              <a:t>Kham</a:t>
            </a:r>
            <a:r>
              <a:rPr lang="en-US" sz="1900" dirty="0" smtClean="0">
                <a:solidFill>
                  <a:schemeClr val="accent3">
                    <a:lumMod val="60000"/>
                    <a:lumOff val="40000"/>
                  </a:schemeClr>
                </a:solidFill>
              </a:rPr>
              <a:t>, </a:t>
            </a:r>
            <a:r>
              <a:rPr lang="en-US" sz="1900" dirty="0" err="1" smtClean="0">
                <a:solidFill>
                  <a:schemeClr val="accent3">
                    <a:lumMod val="60000"/>
                    <a:lumOff val="40000"/>
                  </a:schemeClr>
                </a:solidFill>
              </a:rPr>
              <a:t>Amdo</a:t>
            </a:r>
            <a:r>
              <a:rPr lang="en-US" sz="1900" dirty="0" smtClean="0">
                <a:solidFill>
                  <a:schemeClr val="accent3">
                    <a:lumMod val="60000"/>
                    <a:lumOff val="40000"/>
                  </a:schemeClr>
                </a:solidFill>
              </a:rPr>
              <a:t>); – TAR, Qinghai, Yunnan, Sichuan, Gansu</a:t>
            </a:r>
          </a:p>
          <a:p>
            <a:pPr lvl="1">
              <a:buNone/>
            </a:pPr>
            <a:endParaRPr lang="en-US" sz="1900" dirty="0" smtClean="0">
              <a:solidFill>
                <a:schemeClr val="accent3">
                  <a:lumMod val="60000"/>
                  <a:lumOff val="40000"/>
                </a:schemeClr>
              </a:solidFill>
            </a:endParaRPr>
          </a:p>
          <a:p>
            <a:r>
              <a:rPr lang="en-US" sz="1900" dirty="0" smtClean="0">
                <a:solidFill>
                  <a:schemeClr val="accent3">
                    <a:lumMod val="60000"/>
                    <a:lumOff val="40000"/>
                  </a:schemeClr>
                </a:solidFill>
              </a:rPr>
              <a:t>rise of cities / urban </a:t>
            </a:r>
            <a:r>
              <a:rPr lang="en-US" sz="1900" dirty="0" err="1" smtClean="0">
                <a:solidFill>
                  <a:schemeClr val="accent3">
                    <a:lumMod val="60000"/>
                    <a:lumOff val="40000"/>
                  </a:schemeClr>
                </a:solidFill>
              </a:rPr>
              <a:t>centres</a:t>
            </a:r>
            <a:endParaRPr lang="en-US" sz="1900" dirty="0" smtClean="0">
              <a:solidFill>
                <a:schemeClr val="accent3">
                  <a:lumMod val="60000"/>
                  <a:lumOff val="40000"/>
                </a:schemeClr>
              </a:solidFill>
            </a:endParaRPr>
          </a:p>
          <a:p>
            <a:pPr lvl="1"/>
            <a:r>
              <a:rPr lang="en-US" sz="1900" dirty="0" smtClean="0">
                <a:solidFill>
                  <a:schemeClr val="accent3">
                    <a:lumMod val="60000"/>
                    <a:lumOff val="40000"/>
                  </a:schemeClr>
                </a:solidFill>
              </a:rPr>
              <a:t>competition between urban </a:t>
            </a:r>
            <a:r>
              <a:rPr lang="en-US" sz="1900" dirty="0" err="1" smtClean="0">
                <a:solidFill>
                  <a:schemeClr val="accent3">
                    <a:lumMod val="60000"/>
                    <a:lumOff val="40000"/>
                  </a:schemeClr>
                </a:solidFill>
              </a:rPr>
              <a:t>centres</a:t>
            </a:r>
            <a:endParaRPr lang="en-US" sz="1900" dirty="0" smtClean="0">
              <a:solidFill>
                <a:schemeClr val="accent3">
                  <a:lumMod val="60000"/>
                  <a:lumOff val="40000"/>
                </a:schemeClr>
              </a:solidFill>
            </a:endParaRPr>
          </a:p>
          <a:p>
            <a:pPr lvl="2"/>
            <a:r>
              <a:rPr lang="en-US" sz="1900" dirty="0" smtClean="0">
                <a:solidFill>
                  <a:schemeClr val="accent3">
                    <a:lumMod val="60000"/>
                    <a:lumOff val="40000"/>
                  </a:schemeClr>
                </a:solidFill>
              </a:rPr>
              <a:t>New Delhi v/s </a:t>
            </a:r>
            <a:r>
              <a:rPr lang="en-US" sz="1900" dirty="0" err="1" smtClean="0">
                <a:solidFill>
                  <a:schemeClr val="accent3">
                    <a:lumMod val="60000"/>
                    <a:lumOff val="40000"/>
                  </a:schemeClr>
                </a:solidFill>
              </a:rPr>
              <a:t>Gurgaon</a:t>
            </a:r>
            <a:r>
              <a:rPr lang="en-US" sz="1900" dirty="0" smtClean="0">
                <a:solidFill>
                  <a:schemeClr val="accent3">
                    <a:lumMod val="60000"/>
                    <a:lumOff val="40000"/>
                  </a:schemeClr>
                </a:solidFill>
              </a:rPr>
              <a:t> v/s NOIDA</a:t>
            </a:r>
          </a:p>
          <a:p>
            <a:pPr lvl="2"/>
            <a:r>
              <a:rPr lang="en-US" sz="1900" dirty="0" smtClean="0">
                <a:solidFill>
                  <a:schemeClr val="accent3">
                    <a:lumMod val="60000"/>
                    <a:lumOff val="40000"/>
                  </a:schemeClr>
                </a:solidFill>
              </a:rPr>
              <a:t>Guangzhou v/s Shenzhen v/s Hong Kong</a:t>
            </a:r>
          </a:p>
          <a:p>
            <a:pPr lvl="1"/>
            <a:r>
              <a:rPr lang="en-US" sz="1900" dirty="0" smtClean="0">
                <a:solidFill>
                  <a:schemeClr val="accent3">
                    <a:lumMod val="60000"/>
                    <a:lumOff val="40000"/>
                  </a:schemeClr>
                </a:solidFill>
              </a:rPr>
              <a:t>competition within urban </a:t>
            </a:r>
            <a:r>
              <a:rPr lang="en-US" sz="1900" dirty="0" err="1" smtClean="0">
                <a:solidFill>
                  <a:schemeClr val="accent3">
                    <a:lumMod val="60000"/>
                    <a:lumOff val="40000"/>
                  </a:schemeClr>
                </a:solidFill>
              </a:rPr>
              <a:t>centres</a:t>
            </a:r>
            <a:endParaRPr lang="en-US" sz="1900" dirty="0" smtClean="0">
              <a:solidFill>
                <a:schemeClr val="accent3">
                  <a:lumMod val="60000"/>
                  <a:lumOff val="40000"/>
                </a:schemeClr>
              </a:solidFill>
            </a:endParaRPr>
          </a:p>
          <a:p>
            <a:pPr lvl="2"/>
            <a:r>
              <a:rPr lang="en-US" sz="1900" dirty="0" smtClean="0">
                <a:solidFill>
                  <a:schemeClr val="accent3">
                    <a:lumMod val="60000"/>
                    <a:lumOff val="40000"/>
                  </a:schemeClr>
                </a:solidFill>
              </a:rPr>
              <a:t>New Delhi - MCD, NDMC and the Cantonment Board</a:t>
            </a:r>
          </a:p>
          <a:p>
            <a:pPr lvl="2"/>
            <a:r>
              <a:rPr lang="en-US" sz="1900" dirty="0" smtClean="0">
                <a:solidFill>
                  <a:schemeClr val="accent3">
                    <a:lumMod val="60000"/>
                    <a:lumOff val="40000"/>
                  </a:schemeClr>
                </a:solidFill>
              </a:rPr>
              <a:t>Wuhan provincial government v/s Wuhan city government </a:t>
            </a:r>
          </a:p>
          <a:p>
            <a:pPr lvl="2"/>
            <a:endParaRPr lang="en-US" sz="1900" dirty="0" smtClean="0">
              <a:solidFill>
                <a:schemeClr val="accent3">
                  <a:lumMod val="60000"/>
                  <a:lumOff val="40000"/>
                </a:schemeClr>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chnic">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Technic">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Technic">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320</TotalTime>
  <Words>919</Words>
  <Application>Microsoft Office PowerPoint</Application>
  <PresentationFormat>On-screen Show (4:3)</PresentationFormat>
  <Paragraphs>183</Paragraphs>
  <Slides>18</Slides>
  <Notes>5</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Technic</vt:lpstr>
      <vt:lpstr>“Beijing is far away”: The Provinces in China  CEAS/SIS/JNU 25 October 2010</vt:lpstr>
      <vt:lpstr>STUDYING PROVINCES</vt:lpstr>
      <vt:lpstr>INDIA’S STATES</vt:lpstr>
      <vt:lpstr>CHINA’S PROVINCES</vt:lpstr>
      <vt:lpstr>Slide 5</vt:lpstr>
      <vt:lpstr>Slide 6</vt:lpstr>
      <vt:lpstr>1. LOCALISM (centre-province competition)</vt:lpstr>
      <vt:lpstr>LOCALISM IN INDIA (centre-province competition)</vt:lpstr>
      <vt:lpstr>2A. PROVINCIALISM  (inter-province competition)</vt:lpstr>
      <vt:lpstr>PROVINCIALISM IN INDIA (inter-province competition)</vt:lpstr>
      <vt:lpstr>2B. REGIONAL CHINA</vt:lpstr>
      <vt:lpstr>2B. REGIONALISM  (inter-province cooperation)</vt:lpstr>
      <vt:lpstr>2B. REGIONALISM  (inter-province cooperation)</vt:lpstr>
      <vt:lpstr>REGIONALISM IN INDIA (inter-province cooperation)</vt:lpstr>
      <vt:lpstr>3. TRANSNATIONALISM  (province-foreign country relations) </vt:lpstr>
      <vt:lpstr>3. TRANSNATIONALISM  (province-foreign country relations) </vt:lpstr>
      <vt:lpstr>TRANSNATIONALISM IN INDIA (province-foreign country relations) </vt:lpstr>
      <vt:lpstr>4. OTHER ISSUES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Provinces in China  CEAS/SIS/JNU 25 October 2010 </dc:title>
  <dc:creator>xkcd</dc:creator>
  <cp:lastModifiedBy>xkcd</cp:lastModifiedBy>
  <cp:revision>34</cp:revision>
  <dcterms:created xsi:type="dcterms:W3CDTF">2010-10-24T11:41:43Z</dcterms:created>
  <dcterms:modified xsi:type="dcterms:W3CDTF">2010-10-26T04:32:02Z</dcterms:modified>
</cp:coreProperties>
</file>