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3" r:id="rId4"/>
    <p:sldId id="258" r:id="rId5"/>
    <p:sldId id="260" r:id="rId6"/>
    <p:sldId id="261" r:id="rId7"/>
    <p:sldId id="262" r:id="rId8"/>
    <p:sldId id="274" r:id="rId9"/>
    <p:sldId id="263" r:id="rId10"/>
    <p:sldId id="264" r:id="rId11"/>
    <p:sldId id="265" r:id="rId12"/>
    <p:sldId id="266" r:id="rId13"/>
    <p:sldId id="271" r:id="rId14"/>
    <p:sldId id="267" r:id="rId15"/>
    <p:sldId id="268" r:id="rId16"/>
    <p:sldId id="269" r:id="rId17"/>
    <p:sldId id="270"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6" d="100"/>
          <a:sy n="46" d="100"/>
        </p:scale>
        <p:origin x="-1206"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711617C-8D44-4869-A3F6-28D0ABE2E644}" type="datetimeFigureOut">
              <a:rPr lang="en-US" smtClean="0"/>
              <a:pPr/>
              <a:t>12/17/2010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1A4380-A344-4346-BC27-FFA2E8B0C45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11617C-8D44-4869-A3F6-28D0ABE2E644}" type="datetimeFigureOut">
              <a:rPr lang="en-US" smtClean="0"/>
              <a:pPr/>
              <a:t>12/17/2010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1A4380-A344-4346-BC27-FFA2E8B0C45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11617C-8D44-4869-A3F6-28D0ABE2E644}" type="datetimeFigureOut">
              <a:rPr lang="en-US" smtClean="0"/>
              <a:pPr/>
              <a:t>12/17/2010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1A4380-A344-4346-BC27-FFA2E8B0C45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711617C-8D44-4869-A3F6-28D0ABE2E644}" type="datetimeFigureOut">
              <a:rPr lang="en-US" smtClean="0"/>
              <a:pPr/>
              <a:t>12/17/2010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1A4380-A344-4346-BC27-FFA2E8B0C45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711617C-8D44-4869-A3F6-28D0ABE2E644}" type="datetimeFigureOut">
              <a:rPr lang="en-US" smtClean="0"/>
              <a:pPr/>
              <a:t>12/17/2010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1A4380-A344-4346-BC27-FFA2E8B0C45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711617C-8D44-4869-A3F6-28D0ABE2E644}" type="datetimeFigureOut">
              <a:rPr lang="en-US" smtClean="0"/>
              <a:pPr/>
              <a:t>12/17/2010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1A4380-A344-4346-BC27-FFA2E8B0C45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11617C-8D44-4869-A3F6-28D0ABE2E644}" type="datetimeFigureOut">
              <a:rPr lang="en-US" smtClean="0"/>
              <a:pPr/>
              <a:t>12/17/2010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1A4380-A344-4346-BC27-FFA2E8B0C45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11617C-8D44-4869-A3F6-28D0ABE2E644}" type="datetimeFigureOut">
              <a:rPr lang="en-US" smtClean="0"/>
              <a:pPr/>
              <a:t>12/17/2010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1A4380-A344-4346-BC27-FFA2E8B0C45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11617C-8D44-4869-A3F6-28D0ABE2E644}" type="datetimeFigureOut">
              <a:rPr lang="en-US" smtClean="0"/>
              <a:pPr/>
              <a:t>12/17/2010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1A4380-A344-4346-BC27-FFA2E8B0C45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11617C-8D44-4869-A3F6-28D0ABE2E644}" type="datetimeFigureOut">
              <a:rPr lang="en-US" smtClean="0"/>
              <a:pPr/>
              <a:t>12/17/2010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1A4380-A344-4346-BC27-FFA2E8B0C45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11617C-8D44-4869-A3F6-28D0ABE2E644}" type="datetimeFigureOut">
              <a:rPr lang="en-US" smtClean="0"/>
              <a:pPr/>
              <a:t>12/17/2010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1A4380-A344-4346-BC27-FFA2E8B0C45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11617C-8D44-4869-A3F6-28D0ABE2E644}" type="datetimeFigureOut">
              <a:rPr lang="en-US" smtClean="0"/>
              <a:pPr/>
              <a:t>12/17/2010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1A4380-A344-4346-BC27-FFA2E8B0C45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accent2">
              <a:lumMod val="7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accent1">
              <a:lumMod val="50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accent1">
              <a:lumMod val="50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accent1">
              <a:lumMod val="50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accent1">
              <a:lumMod val="50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accent1">
              <a:lumMod val="5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ipcs.or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2076450"/>
          </a:xfrm>
        </p:spPr>
        <p:txBody>
          <a:bodyPr>
            <a:normAutofit/>
          </a:bodyPr>
          <a:lstStyle/>
          <a:p>
            <a:r>
              <a:rPr lang="en-US" sz="3200" b="1" dirty="0">
                <a:solidFill>
                  <a:schemeClr val="accent2">
                    <a:lumMod val="75000"/>
                  </a:schemeClr>
                </a:solidFill>
              </a:rPr>
              <a:t>POLITICAL ECONOMY OF ARUNACHAL PRADESH </a:t>
            </a:r>
            <a:r>
              <a:rPr lang="en-US" sz="3200" b="1" dirty="0" smtClean="0">
                <a:solidFill>
                  <a:schemeClr val="accent2">
                    <a:lumMod val="75000"/>
                  </a:schemeClr>
                </a:solidFill>
              </a:rPr>
              <a:t/>
            </a:r>
            <a:br>
              <a:rPr lang="en-US" sz="3200" b="1" dirty="0" smtClean="0">
                <a:solidFill>
                  <a:schemeClr val="accent2">
                    <a:lumMod val="75000"/>
                  </a:schemeClr>
                </a:solidFill>
              </a:rPr>
            </a:br>
            <a:r>
              <a:rPr lang="en-US" sz="3200" b="1" dirty="0" smtClean="0">
                <a:solidFill>
                  <a:schemeClr val="accent2">
                    <a:lumMod val="75000"/>
                  </a:schemeClr>
                </a:solidFill>
              </a:rPr>
              <a:t>IN </a:t>
            </a:r>
            <a:r>
              <a:rPr lang="en-US" sz="3200" b="1" dirty="0">
                <a:solidFill>
                  <a:schemeClr val="accent2">
                    <a:lumMod val="75000"/>
                  </a:schemeClr>
                </a:solidFill>
              </a:rPr>
              <a:t>A RISING </a:t>
            </a:r>
            <a:r>
              <a:rPr lang="en-US" sz="3200" b="1" dirty="0" smtClean="0">
                <a:solidFill>
                  <a:schemeClr val="accent2">
                    <a:lumMod val="75000"/>
                  </a:schemeClr>
                </a:solidFill>
              </a:rPr>
              <a:t>INDIA</a:t>
            </a:r>
            <a:endParaRPr lang="en-US" sz="3600" dirty="0"/>
          </a:p>
        </p:txBody>
      </p:sp>
      <p:sp>
        <p:nvSpPr>
          <p:cNvPr id="3" name="Subtitle 2"/>
          <p:cNvSpPr>
            <a:spLocks noGrp="1"/>
          </p:cNvSpPr>
          <p:nvPr>
            <p:ph type="subTitle" idx="1"/>
          </p:nvPr>
        </p:nvSpPr>
        <p:spPr>
          <a:xfrm>
            <a:off x="1371600" y="4267200"/>
            <a:ext cx="7010400" cy="2133600"/>
          </a:xfrm>
        </p:spPr>
        <p:txBody>
          <a:bodyPr>
            <a:normAutofit lnSpcReduction="10000"/>
          </a:bodyPr>
          <a:lstStyle/>
          <a:p>
            <a:pPr algn="r"/>
            <a:r>
              <a:rPr lang="en-US" sz="2400" b="1" dirty="0" err="1" smtClean="0">
                <a:solidFill>
                  <a:schemeClr val="accent1">
                    <a:lumMod val="50000"/>
                  </a:schemeClr>
                </a:solidFill>
              </a:rPr>
              <a:t>Jabin</a:t>
            </a:r>
            <a:r>
              <a:rPr lang="en-US" sz="2400" b="1" dirty="0" smtClean="0">
                <a:solidFill>
                  <a:schemeClr val="accent1">
                    <a:lumMod val="50000"/>
                  </a:schemeClr>
                </a:solidFill>
              </a:rPr>
              <a:t> </a:t>
            </a:r>
            <a:r>
              <a:rPr lang="en-US" sz="2400" b="1" dirty="0">
                <a:solidFill>
                  <a:schemeClr val="accent1">
                    <a:lumMod val="50000"/>
                  </a:schemeClr>
                </a:solidFill>
              </a:rPr>
              <a:t>T </a:t>
            </a:r>
            <a:r>
              <a:rPr lang="en-US" sz="2400" b="1" dirty="0" smtClean="0">
                <a:solidFill>
                  <a:schemeClr val="accent1">
                    <a:lumMod val="50000"/>
                  </a:schemeClr>
                </a:solidFill>
              </a:rPr>
              <a:t>Jacob, PhD</a:t>
            </a:r>
            <a:endParaRPr lang="en-US" sz="2400" b="1" dirty="0">
              <a:solidFill>
                <a:schemeClr val="accent1">
                  <a:lumMod val="50000"/>
                </a:schemeClr>
              </a:solidFill>
            </a:endParaRPr>
          </a:p>
          <a:p>
            <a:pPr algn="r"/>
            <a:r>
              <a:rPr lang="en-US" sz="2400" dirty="0">
                <a:solidFill>
                  <a:schemeClr val="accent1">
                    <a:lumMod val="50000"/>
                  </a:schemeClr>
                </a:solidFill>
              </a:rPr>
              <a:t>Senior Research Fellow, </a:t>
            </a:r>
            <a:endParaRPr lang="en-US" sz="2400" dirty="0" smtClean="0">
              <a:solidFill>
                <a:schemeClr val="accent1">
                  <a:lumMod val="50000"/>
                </a:schemeClr>
              </a:solidFill>
            </a:endParaRPr>
          </a:p>
          <a:p>
            <a:pPr algn="r"/>
            <a:r>
              <a:rPr lang="en-US" sz="2400" dirty="0" smtClean="0">
                <a:solidFill>
                  <a:schemeClr val="accent1">
                    <a:lumMod val="50000"/>
                  </a:schemeClr>
                </a:solidFill>
              </a:rPr>
              <a:t>Institute </a:t>
            </a:r>
            <a:r>
              <a:rPr lang="en-US" sz="2400" dirty="0">
                <a:solidFill>
                  <a:schemeClr val="accent1">
                    <a:lumMod val="50000"/>
                  </a:schemeClr>
                </a:solidFill>
              </a:rPr>
              <a:t>of Peace and Conflict </a:t>
            </a:r>
            <a:r>
              <a:rPr lang="en-US" sz="2400" dirty="0" smtClean="0">
                <a:solidFill>
                  <a:schemeClr val="accent1">
                    <a:lumMod val="50000"/>
                  </a:schemeClr>
                </a:solidFill>
              </a:rPr>
              <a:t>Studies</a:t>
            </a:r>
          </a:p>
          <a:p>
            <a:pPr algn="r"/>
            <a:r>
              <a:rPr lang="en-US" sz="2400" dirty="0" smtClean="0">
                <a:solidFill>
                  <a:schemeClr val="accent1">
                    <a:lumMod val="50000"/>
                  </a:schemeClr>
                </a:solidFill>
              </a:rPr>
              <a:t>New Delhi, India</a:t>
            </a:r>
          </a:p>
          <a:p>
            <a:pPr algn="r"/>
            <a:r>
              <a:rPr lang="en-US" sz="2400" dirty="0" smtClean="0">
                <a:solidFill>
                  <a:schemeClr val="accent1">
                    <a:lumMod val="50000"/>
                  </a:schemeClr>
                </a:solidFill>
                <a:hlinkClick r:id="rId2"/>
              </a:rPr>
              <a:t>www.ipcs.org</a:t>
            </a:r>
            <a:endParaRPr lang="en-US" sz="2400" dirty="0">
              <a:solidFill>
                <a:schemeClr val="accent1">
                  <a:lumMod val="50000"/>
                </a:schemeClr>
              </a:solidFill>
            </a:endParaRPr>
          </a:p>
        </p:txBody>
      </p:sp>
      <p:sp>
        <p:nvSpPr>
          <p:cNvPr id="4" name="Title 1"/>
          <p:cNvSpPr txBox="1">
            <a:spLocks/>
          </p:cNvSpPr>
          <p:nvPr/>
        </p:nvSpPr>
        <p:spPr>
          <a:xfrm>
            <a:off x="838200" y="2667000"/>
            <a:ext cx="7772400" cy="1162050"/>
          </a:xfrm>
          <a:prstGeom prst="rect">
            <a:avLst/>
          </a:prstGeom>
        </p:spPr>
        <p:txBody>
          <a:bodyPr vert="horz" lIns="91440" tIns="45720" rIns="91440" bIns="45720" rtlCol="0" anchor="ctr">
            <a:normAutofit fontScale="70000" lnSpcReduction="20000"/>
          </a:bodyPr>
          <a:lstStyle/>
          <a:p>
            <a:pPr algn="ctr"/>
            <a:r>
              <a:rPr lang="en-US" sz="2800" dirty="0" smtClean="0"/>
              <a:t>Center </a:t>
            </a:r>
            <a:r>
              <a:rPr lang="en-US" sz="2800" dirty="0" smtClean="0"/>
              <a:t>for China’s Borderland History and Geography Studies</a:t>
            </a:r>
            <a:endParaRPr lang="en-US" sz="2800" dirty="0" smtClean="0"/>
          </a:p>
          <a:p>
            <a:pPr algn="ctr"/>
            <a:r>
              <a:rPr lang="en-US" sz="2800" dirty="0" smtClean="0"/>
              <a:t>Chinese </a:t>
            </a:r>
            <a:r>
              <a:rPr lang="en-US" sz="2800" dirty="0"/>
              <a:t>Academy of Social </a:t>
            </a:r>
            <a:r>
              <a:rPr lang="en-US" sz="2800" dirty="0" smtClean="0"/>
              <a:t>Sciences, Beijing</a:t>
            </a:r>
            <a:endParaRPr lang="en-US" sz="2800" dirty="0"/>
          </a:p>
          <a:p>
            <a:pPr algn="ctr"/>
            <a:r>
              <a:rPr lang="en-US" sz="2800" dirty="0"/>
              <a:t>14 December 2010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Outline</a:t>
            </a:r>
            <a:endParaRPr lang="en-US" b="1" dirty="0"/>
          </a:p>
        </p:txBody>
      </p:sp>
      <p:sp>
        <p:nvSpPr>
          <p:cNvPr id="3" name="Content Placeholder 2"/>
          <p:cNvSpPr>
            <a:spLocks noGrp="1"/>
          </p:cNvSpPr>
          <p:nvPr>
            <p:ph idx="1"/>
          </p:nvPr>
        </p:nvSpPr>
        <p:spPr/>
        <p:txBody>
          <a:bodyPr/>
          <a:lstStyle/>
          <a:p>
            <a:endParaRPr lang="en-US" b="1" dirty="0" smtClean="0"/>
          </a:p>
          <a:p>
            <a:r>
              <a:rPr lang="en-US" b="1" dirty="0" smtClean="0"/>
              <a:t>A</a:t>
            </a:r>
            <a:r>
              <a:rPr lang="en-US" b="1" dirty="0"/>
              <a:t>. Historical Legacy</a:t>
            </a:r>
            <a:endParaRPr lang="en-US" dirty="0"/>
          </a:p>
          <a:p>
            <a:r>
              <a:rPr lang="en-US" b="1" dirty="0"/>
              <a:t>B. Politics and Administration</a:t>
            </a:r>
            <a:endParaRPr lang="en-US" dirty="0"/>
          </a:p>
          <a:p>
            <a:r>
              <a:rPr lang="en-US" b="1" dirty="0" smtClean="0"/>
              <a:t>C</a:t>
            </a:r>
            <a:r>
              <a:rPr lang="en-US" b="1" dirty="0"/>
              <a:t>. Security Considerations</a:t>
            </a:r>
            <a:endParaRPr lang="en-US" dirty="0"/>
          </a:p>
          <a:p>
            <a:r>
              <a:rPr lang="en-US" b="1" dirty="0"/>
              <a:t>D. Rising India and Arunachal Pradesh</a:t>
            </a:r>
            <a:endParaRPr lang="en-US" dirty="0"/>
          </a:p>
          <a:p>
            <a:pPr>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Documents and Settings\J T Jacob\My Documents\My Pictures\arunachal-pradesh.png"/>
          <p:cNvPicPr>
            <a:picLocks noGrp="1" noChangeAspect="1" noChangeArrowheads="1"/>
          </p:cNvPicPr>
          <p:nvPr>
            <p:ph idx="4294967295"/>
          </p:nvPr>
        </p:nvPicPr>
        <p:blipFill>
          <a:blip r:embed="rId2" cstate="print"/>
          <a:srcRect/>
          <a:stretch>
            <a:fillRect/>
          </a:stretch>
        </p:blipFill>
        <p:spPr bwMode="auto">
          <a:xfrm>
            <a:off x="1981200" y="530225"/>
            <a:ext cx="5029200" cy="6110288"/>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 Historical Legacy</a:t>
            </a:r>
            <a:endParaRPr lang="en-US" dirty="0"/>
          </a:p>
        </p:txBody>
      </p:sp>
      <p:sp>
        <p:nvSpPr>
          <p:cNvPr id="3" name="Content Placeholder 2"/>
          <p:cNvSpPr>
            <a:spLocks noGrp="1"/>
          </p:cNvSpPr>
          <p:nvPr>
            <p:ph idx="1"/>
          </p:nvPr>
        </p:nvSpPr>
        <p:spPr/>
        <p:txBody>
          <a:bodyPr/>
          <a:lstStyle/>
          <a:p>
            <a:r>
              <a:rPr lang="en-US" dirty="0"/>
              <a:t>Border provinces in India have been traditionally ignored by policymakers</a:t>
            </a:r>
          </a:p>
          <a:p>
            <a:pPr lvl="1"/>
            <a:r>
              <a:rPr lang="en-US" dirty="0"/>
              <a:t>politically</a:t>
            </a:r>
          </a:p>
          <a:p>
            <a:pPr lvl="1"/>
            <a:r>
              <a:rPr lang="en-US" dirty="0"/>
              <a:t>economically</a:t>
            </a:r>
          </a:p>
          <a:p>
            <a:pPr lvl="1"/>
            <a:r>
              <a:rPr lang="en-US" dirty="0"/>
              <a:t>socially</a:t>
            </a:r>
          </a:p>
          <a:p>
            <a:pPr lvl="1"/>
            <a:r>
              <a:rPr lang="en-US" dirty="0"/>
              <a:t>infrastructure development</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 Historical Legacy</a:t>
            </a:r>
            <a:endParaRPr lang="en-US" dirty="0"/>
          </a:p>
        </p:txBody>
      </p:sp>
      <p:sp>
        <p:nvSpPr>
          <p:cNvPr id="3" name="Content Placeholder 2"/>
          <p:cNvSpPr>
            <a:spLocks noGrp="1"/>
          </p:cNvSpPr>
          <p:nvPr>
            <p:ph idx="1"/>
          </p:nvPr>
        </p:nvSpPr>
        <p:spPr>
          <a:xfrm>
            <a:off x="457200" y="1219200"/>
            <a:ext cx="8229600" cy="5562600"/>
          </a:xfrm>
        </p:spPr>
        <p:txBody>
          <a:bodyPr>
            <a:noAutofit/>
          </a:bodyPr>
          <a:lstStyle/>
          <a:p>
            <a:pPr>
              <a:buNone/>
            </a:pPr>
            <a:r>
              <a:rPr lang="en-US" sz="2800" b="1" dirty="0"/>
              <a:t>Arunachal is no </a:t>
            </a:r>
            <a:r>
              <a:rPr lang="en-US" sz="2800" b="1" dirty="0" smtClean="0"/>
              <a:t>exception…</a:t>
            </a:r>
            <a:endParaRPr lang="en-US" sz="2800" dirty="0"/>
          </a:p>
          <a:p>
            <a:pPr lvl="0"/>
            <a:r>
              <a:rPr lang="en-US" sz="2300" dirty="0" smtClean="0"/>
              <a:t>politically</a:t>
            </a:r>
            <a:endParaRPr lang="en-US" sz="2300" dirty="0"/>
          </a:p>
          <a:p>
            <a:pPr lvl="1"/>
            <a:r>
              <a:rPr lang="en-US" sz="2300" dirty="0"/>
              <a:t>Independent India’s first Home Minister, </a:t>
            </a:r>
            <a:r>
              <a:rPr lang="en-US" sz="2300" dirty="0" err="1"/>
              <a:t>Sardar</a:t>
            </a:r>
            <a:r>
              <a:rPr lang="en-US" sz="2300" dirty="0"/>
              <a:t> Patel’s warning to Jawaharlal Nehru, that the Northeast region provided “unlimited scope for [Chinese] infiltration” and that “the people inhabiting these portions have no established loyalty to India”  seems to have taken the force of dogma especially following the defeat of the Indian Army at the hands of the Chinese in 1962</a:t>
            </a:r>
            <a:r>
              <a:rPr lang="en-US" sz="2300" dirty="0" smtClean="0"/>
              <a:t>.</a:t>
            </a:r>
            <a:endParaRPr lang="en-US" sz="2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 Historical Legacy</a:t>
            </a:r>
            <a:endParaRPr lang="en-US" dirty="0"/>
          </a:p>
        </p:txBody>
      </p:sp>
      <p:sp>
        <p:nvSpPr>
          <p:cNvPr id="3" name="Content Placeholder 2"/>
          <p:cNvSpPr>
            <a:spLocks noGrp="1"/>
          </p:cNvSpPr>
          <p:nvPr>
            <p:ph idx="1"/>
          </p:nvPr>
        </p:nvSpPr>
        <p:spPr>
          <a:xfrm>
            <a:off x="457200" y="1371600"/>
            <a:ext cx="8229600" cy="5257800"/>
          </a:xfrm>
        </p:spPr>
        <p:txBody>
          <a:bodyPr>
            <a:noAutofit/>
          </a:bodyPr>
          <a:lstStyle/>
          <a:p>
            <a:pPr lvl="0"/>
            <a:r>
              <a:rPr lang="en-US" sz="2300" dirty="0" smtClean="0"/>
              <a:t>economically</a:t>
            </a:r>
          </a:p>
          <a:p>
            <a:pPr lvl="1"/>
            <a:r>
              <a:rPr lang="en-US" sz="2300" dirty="0" smtClean="0"/>
              <a:t>no industry worth the name has ever been developed in Arunachal</a:t>
            </a:r>
          </a:p>
          <a:p>
            <a:pPr lvl="1"/>
            <a:r>
              <a:rPr lang="en-US" sz="2300" dirty="0" smtClean="0"/>
              <a:t>largely dependent on central government subsidies and contracts</a:t>
            </a:r>
          </a:p>
          <a:p>
            <a:pPr lvl="0"/>
            <a:r>
              <a:rPr lang="en-US" sz="2300" dirty="0" smtClean="0"/>
              <a:t>socially</a:t>
            </a:r>
            <a:endParaRPr lang="en-US" sz="2300" dirty="0"/>
          </a:p>
          <a:p>
            <a:pPr lvl="1"/>
            <a:r>
              <a:rPr lang="en-US" sz="2300" dirty="0"/>
              <a:t>Nehru’s </a:t>
            </a:r>
            <a:r>
              <a:rPr lang="en-US" sz="2300" dirty="0" err="1"/>
              <a:t>Verrier</a:t>
            </a:r>
            <a:r>
              <a:rPr lang="en-US" sz="2300" dirty="0"/>
              <a:t> Elwin-influenced policy of ‘preserving’ </a:t>
            </a:r>
            <a:r>
              <a:rPr lang="en-US" sz="2300" dirty="0" err="1"/>
              <a:t>Arunachal’s</a:t>
            </a:r>
            <a:r>
              <a:rPr lang="en-US" sz="2300" dirty="0"/>
              <a:t> unique ethnic heritage</a:t>
            </a:r>
          </a:p>
          <a:p>
            <a:pPr lvl="2"/>
            <a:r>
              <a:rPr lang="en-US" sz="2300" dirty="0" smtClean="0"/>
              <a:t>sort of museum </a:t>
            </a:r>
            <a:r>
              <a:rPr lang="en-US" sz="2300" dirty="0"/>
              <a:t>of </a:t>
            </a:r>
            <a:r>
              <a:rPr lang="en-US" sz="2300" dirty="0" smtClean="0"/>
              <a:t>ethnicities, like Yunnan</a:t>
            </a:r>
            <a:endParaRPr lang="en-US" sz="2300" dirty="0"/>
          </a:p>
          <a:p>
            <a:pPr lvl="1"/>
            <a:r>
              <a:rPr lang="en-US" sz="2300" dirty="0"/>
              <a:t>poor education, health and gender indicators</a:t>
            </a:r>
          </a:p>
          <a:p>
            <a:pPr lvl="1"/>
            <a:r>
              <a:rPr lang="en-US" sz="2300" dirty="0"/>
              <a:t>many old tribal customs prevail</a:t>
            </a:r>
          </a:p>
          <a:p>
            <a:pPr lvl="1"/>
            <a:r>
              <a:rPr lang="en-US" sz="2300" dirty="0"/>
              <a:t>no local newspapers, national newspapers arrive several days </a:t>
            </a:r>
            <a:r>
              <a:rPr lang="en-US" sz="2300" dirty="0" smtClean="0"/>
              <a:t>late</a:t>
            </a:r>
            <a:endParaRPr lang="en-US" sz="2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 Historical Legacy</a:t>
            </a:r>
            <a:endParaRPr lang="en-US" dirty="0"/>
          </a:p>
        </p:txBody>
      </p:sp>
      <p:sp>
        <p:nvSpPr>
          <p:cNvPr id="3" name="Content Placeholder 2"/>
          <p:cNvSpPr>
            <a:spLocks noGrp="1"/>
          </p:cNvSpPr>
          <p:nvPr>
            <p:ph idx="1"/>
          </p:nvPr>
        </p:nvSpPr>
        <p:spPr>
          <a:xfrm>
            <a:off x="457200" y="1493837"/>
            <a:ext cx="8229600" cy="4525963"/>
          </a:xfrm>
        </p:spPr>
        <p:txBody>
          <a:bodyPr>
            <a:noAutofit/>
          </a:bodyPr>
          <a:lstStyle/>
          <a:p>
            <a:pPr lvl="0"/>
            <a:r>
              <a:rPr lang="en-US" sz="2800" dirty="0" smtClean="0"/>
              <a:t>infrastructure </a:t>
            </a:r>
            <a:r>
              <a:rPr lang="en-US" sz="2800" dirty="0"/>
              <a:t>development</a:t>
            </a:r>
          </a:p>
          <a:p>
            <a:pPr lvl="1"/>
            <a:r>
              <a:rPr lang="en-US" sz="2400" dirty="0"/>
              <a:t>deliberate lack of physical infrastructure development owing to fears of another Chinese attack</a:t>
            </a:r>
          </a:p>
          <a:p>
            <a:pPr lvl="1"/>
            <a:r>
              <a:rPr lang="en-US" sz="2400" dirty="0"/>
              <a:t>huge parts of the province cannot be accessed except through single-lane roads through very difficult terrain</a:t>
            </a:r>
          </a:p>
          <a:p>
            <a:pPr lvl="1"/>
            <a:r>
              <a:rPr lang="en-US" sz="2400" dirty="0"/>
              <a:t>moreover, one part of the province may not be accessible from another, except through the state of Assam</a:t>
            </a:r>
          </a:p>
          <a:p>
            <a:pPr lvl="1"/>
            <a:r>
              <a:rPr lang="en-US" sz="2400" dirty="0"/>
              <a:t>lack of mobile telephony and internet except in district headquarters</a:t>
            </a:r>
          </a:p>
          <a:p>
            <a:pPr lvl="1"/>
            <a:endParaRPr lang="en-US"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3" name="Picture 3" descr="C:\Documents and Settings\J T Jacob\My Documents\My Pictures\ArunachalPradesh-1.jpg"/>
          <p:cNvPicPr>
            <a:picLocks noChangeAspect="1" noChangeArrowheads="1"/>
          </p:cNvPicPr>
          <p:nvPr/>
        </p:nvPicPr>
        <p:blipFill>
          <a:blip r:embed="rId2" cstate="print"/>
          <a:srcRect/>
          <a:stretch>
            <a:fillRect/>
          </a:stretch>
        </p:blipFill>
        <p:spPr bwMode="auto">
          <a:xfrm>
            <a:off x="661422" y="609600"/>
            <a:ext cx="8138226" cy="5867399"/>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B. </a:t>
            </a:r>
            <a:r>
              <a:rPr lang="en-US" b="1" dirty="0" smtClean="0"/>
              <a:t>Politics </a:t>
            </a:r>
            <a:r>
              <a:rPr lang="en-US" b="1" dirty="0"/>
              <a:t>and Administration</a:t>
            </a:r>
            <a:endParaRPr lang="en-US" dirty="0"/>
          </a:p>
        </p:txBody>
      </p:sp>
      <p:sp>
        <p:nvSpPr>
          <p:cNvPr id="3" name="Content Placeholder 2"/>
          <p:cNvSpPr>
            <a:spLocks noGrp="1"/>
          </p:cNvSpPr>
          <p:nvPr>
            <p:ph idx="1"/>
          </p:nvPr>
        </p:nvSpPr>
        <p:spPr>
          <a:xfrm>
            <a:off x="457200" y="1600200"/>
            <a:ext cx="8229600" cy="4876800"/>
          </a:xfrm>
        </p:spPr>
        <p:txBody>
          <a:bodyPr>
            <a:noAutofit/>
          </a:bodyPr>
          <a:lstStyle/>
          <a:p>
            <a:pPr lvl="0"/>
            <a:r>
              <a:rPr lang="en-US" sz="2400" dirty="0" smtClean="0"/>
              <a:t>Arunachal in </a:t>
            </a:r>
            <a:r>
              <a:rPr lang="en-US" sz="2400" dirty="0"/>
              <a:t>the Indian </a:t>
            </a:r>
            <a:r>
              <a:rPr lang="en-US" sz="2400" dirty="0" smtClean="0"/>
              <a:t>Parliament</a:t>
            </a:r>
          </a:p>
          <a:p>
            <a:pPr lvl="1"/>
            <a:r>
              <a:rPr lang="en-US" sz="2000" dirty="0" smtClean="0"/>
              <a:t>2 seats in Lower </a:t>
            </a:r>
            <a:r>
              <a:rPr lang="en-US" sz="2000" dirty="0"/>
              <a:t>House out of 543 </a:t>
            </a:r>
            <a:endParaRPr lang="en-US" sz="2000" dirty="0" smtClean="0"/>
          </a:p>
          <a:p>
            <a:pPr lvl="1"/>
            <a:r>
              <a:rPr lang="en-US" sz="2000" dirty="0" smtClean="0"/>
              <a:t>1 </a:t>
            </a:r>
            <a:r>
              <a:rPr lang="en-US" sz="2000" dirty="0"/>
              <a:t>seat in </a:t>
            </a:r>
            <a:r>
              <a:rPr lang="en-US" sz="2000" dirty="0" smtClean="0"/>
              <a:t>Upper </a:t>
            </a:r>
            <a:r>
              <a:rPr lang="en-US" sz="2000" dirty="0"/>
              <a:t>House out of 250</a:t>
            </a:r>
          </a:p>
          <a:p>
            <a:pPr lvl="0"/>
            <a:r>
              <a:rPr lang="en-US" sz="2400" dirty="0"/>
              <a:t>2 major political </a:t>
            </a:r>
            <a:r>
              <a:rPr lang="en-US" sz="2400" dirty="0" smtClean="0"/>
              <a:t>parties, some local parties </a:t>
            </a:r>
          </a:p>
          <a:p>
            <a:pPr lvl="1"/>
            <a:r>
              <a:rPr lang="en-US" sz="2000" dirty="0" smtClean="0"/>
              <a:t>Congress </a:t>
            </a:r>
            <a:r>
              <a:rPr lang="en-US" sz="2000" dirty="0"/>
              <a:t>(I) and BJP</a:t>
            </a:r>
          </a:p>
          <a:p>
            <a:pPr lvl="0"/>
            <a:r>
              <a:rPr lang="en-US" sz="2400" dirty="0"/>
              <a:t>Arunachal government has long had officers from other provinces in India because its own people did not have the education or the skills necessary to run government</a:t>
            </a:r>
          </a:p>
          <a:p>
            <a:r>
              <a:rPr lang="en-US" sz="2400" dirty="0"/>
              <a:t>however, this is now changing with younger generations of </a:t>
            </a:r>
            <a:r>
              <a:rPr lang="en-US" sz="2400" dirty="0" err="1"/>
              <a:t>Arunachalis</a:t>
            </a:r>
            <a:r>
              <a:rPr lang="en-US" sz="2400" dirty="0"/>
              <a:t> being better educated and being inducted into the Arunachal bureaucracy and other government institutions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 Security </a:t>
            </a:r>
            <a:r>
              <a:rPr lang="en-US" b="1" dirty="0" smtClean="0"/>
              <a:t>Considerations</a:t>
            </a:r>
            <a:endParaRPr lang="en-US" dirty="0"/>
          </a:p>
        </p:txBody>
      </p:sp>
      <p:sp>
        <p:nvSpPr>
          <p:cNvPr id="3" name="Content Placeholder 2"/>
          <p:cNvSpPr>
            <a:spLocks noGrp="1"/>
          </p:cNvSpPr>
          <p:nvPr>
            <p:ph idx="1"/>
          </p:nvPr>
        </p:nvSpPr>
        <p:spPr/>
        <p:txBody>
          <a:bodyPr/>
          <a:lstStyle/>
          <a:p>
            <a:r>
              <a:rPr lang="en-US" dirty="0" smtClean="0"/>
              <a:t>Inner Line Permit for both Indians and foreigners</a:t>
            </a:r>
          </a:p>
          <a:p>
            <a:pPr lvl="0"/>
            <a:r>
              <a:rPr lang="en-US" dirty="0" smtClean="0"/>
              <a:t>boundary </a:t>
            </a:r>
            <a:r>
              <a:rPr lang="en-US" dirty="0"/>
              <a:t>dispute with China</a:t>
            </a:r>
          </a:p>
          <a:p>
            <a:pPr lvl="0"/>
            <a:r>
              <a:rPr lang="en-US" dirty="0" smtClean="0"/>
              <a:t>border </a:t>
            </a:r>
            <a:r>
              <a:rPr lang="en-US" dirty="0"/>
              <a:t>villages have been abandoned and many now only see Indian Army presence</a:t>
            </a:r>
          </a:p>
          <a:p>
            <a:r>
              <a:rPr lang="en-US" dirty="0"/>
              <a:t>insurgencies in </a:t>
            </a:r>
            <a:r>
              <a:rPr lang="en-US" dirty="0" err="1"/>
              <a:t>neighbouring</a:t>
            </a:r>
            <a:r>
              <a:rPr lang="en-US" dirty="0"/>
              <a:t> provinces and insurgent groups using parts of Arunachal as safe havens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 Rising India and </a:t>
            </a:r>
            <a:r>
              <a:rPr lang="en-US" b="1" dirty="0" smtClean="0"/>
              <a:t/>
            </a:r>
            <a:br>
              <a:rPr lang="en-US" b="1" dirty="0" smtClean="0"/>
            </a:br>
            <a:r>
              <a:rPr lang="en-US" b="1" dirty="0" smtClean="0"/>
              <a:t>Arunachal Pradesh</a:t>
            </a:r>
            <a:endParaRPr lang="en-US" dirty="0"/>
          </a:p>
        </p:txBody>
      </p:sp>
      <p:sp>
        <p:nvSpPr>
          <p:cNvPr id="3" name="Content Placeholder 2"/>
          <p:cNvSpPr>
            <a:spLocks noGrp="1"/>
          </p:cNvSpPr>
          <p:nvPr>
            <p:ph idx="1"/>
          </p:nvPr>
        </p:nvSpPr>
        <p:spPr/>
        <p:txBody>
          <a:bodyPr/>
          <a:lstStyle/>
          <a:p>
            <a:pPr>
              <a:buNone/>
            </a:pPr>
            <a:endParaRPr lang="en-US" b="1" dirty="0" smtClean="0"/>
          </a:p>
          <a:p>
            <a:pPr marL="514350" indent="-514350">
              <a:buAutoNum type="alphaLcParenR"/>
            </a:pPr>
            <a:r>
              <a:rPr lang="en-US" b="1" dirty="0" smtClean="0"/>
              <a:t>Economic </a:t>
            </a:r>
            <a:r>
              <a:rPr lang="en-US" b="1" dirty="0"/>
              <a:t>Development and its Consequences</a:t>
            </a:r>
            <a:endParaRPr lang="en-US" dirty="0"/>
          </a:p>
          <a:p>
            <a:pPr marL="514350" indent="-514350">
              <a:buAutoNum type="alphaLcParenR"/>
            </a:pPr>
            <a:r>
              <a:rPr lang="en-US" b="1" dirty="0" smtClean="0"/>
              <a:t>Integration</a:t>
            </a:r>
            <a:endParaRPr lang="en-US" dirty="0"/>
          </a:p>
          <a:p>
            <a:pPr>
              <a:buNone/>
            </a:pPr>
            <a:r>
              <a:rPr lang="en-US" b="1" dirty="0" smtClean="0"/>
              <a:t>c</a:t>
            </a:r>
            <a:r>
              <a:rPr lang="en-US" b="1" dirty="0"/>
              <a:t>) Arunachal </a:t>
            </a:r>
            <a:r>
              <a:rPr lang="en-US" b="1" dirty="0" smtClean="0"/>
              <a:t>and Indian Foreign Policy</a:t>
            </a:r>
            <a:endParaRPr lang="en-US" dirty="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 Rising India and </a:t>
            </a:r>
            <a:r>
              <a:rPr lang="en-US" b="1" dirty="0" smtClean="0"/>
              <a:t/>
            </a:r>
            <a:br>
              <a:rPr lang="en-US" b="1" dirty="0" smtClean="0"/>
            </a:br>
            <a:r>
              <a:rPr lang="en-US" b="1" dirty="0" smtClean="0"/>
              <a:t>Arunachal Pradesh</a:t>
            </a:r>
            <a:endParaRPr lang="en-US" dirty="0"/>
          </a:p>
        </p:txBody>
      </p:sp>
      <p:sp>
        <p:nvSpPr>
          <p:cNvPr id="3" name="Content Placeholder 2"/>
          <p:cNvSpPr>
            <a:spLocks noGrp="1"/>
          </p:cNvSpPr>
          <p:nvPr>
            <p:ph idx="1"/>
          </p:nvPr>
        </p:nvSpPr>
        <p:spPr>
          <a:xfrm>
            <a:off x="457200" y="1600200"/>
            <a:ext cx="8229600" cy="5257800"/>
          </a:xfrm>
        </p:spPr>
        <p:txBody>
          <a:bodyPr>
            <a:normAutofit fontScale="85000" lnSpcReduction="10000"/>
          </a:bodyPr>
          <a:lstStyle/>
          <a:p>
            <a:pPr>
              <a:buNone/>
            </a:pPr>
            <a:r>
              <a:rPr lang="en-US" b="1" dirty="0" smtClean="0"/>
              <a:t>a) Economic Development and its Consequences</a:t>
            </a:r>
            <a:endParaRPr lang="en-US" dirty="0" smtClean="0"/>
          </a:p>
          <a:p>
            <a:pPr lvl="1"/>
            <a:r>
              <a:rPr lang="en-US" dirty="0" smtClean="0"/>
              <a:t>lack of local entrepreneurial capacity</a:t>
            </a:r>
          </a:p>
          <a:p>
            <a:pPr lvl="1"/>
            <a:r>
              <a:rPr lang="en-US" dirty="0" smtClean="0"/>
              <a:t>few public sector enterprises</a:t>
            </a:r>
          </a:p>
          <a:p>
            <a:pPr lvl="1"/>
            <a:r>
              <a:rPr lang="en-US" dirty="0" smtClean="0"/>
              <a:t>growing </a:t>
            </a:r>
            <a:r>
              <a:rPr lang="en-US" dirty="0"/>
              <a:t>Indian economy has </a:t>
            </a:r>
            <a:r>
              <a:rPr lang="en-US" dirty="0" smtClean="0"/>
              <a:t>however, meant </a:t>
            </a:r>
            <a:r>
              <a:rPr lang="en-US" dirty="0"/>
              <a:t>more money for the central government to spend on </a:t>
            </a:r>
            <a:r>
              <a:rPr lang="en-US" dirty="0" err="1"/>
              <a:t>Arunachal’s</a:t>
            </a:r>
            <a:r>
              <a:rPr lang="en-US" dirty="0"/>
              <a:t> development, including physical infrastructure</a:t>
            </a:r>
          </a:p>
          <a:p>
            <a:pPr lvl="1"/>
            <a:r>
              <a:rPr lang="en-US" dirty="0"/>
              <a:t>hence there are huge contracts awarded to </a:t>
            </a:r>
            <a:r>
              <a:rPr lang="en-US" dirty="0" err="1"/>
              <a:t>Arunachali</a:t>
            </a:r>
            <a:r>
              <a:rPr lang="en-US" dirty="0"/>
              <a:t> citizens to build physical infrastructure</a:t>
            </a:r>
          </a:p>
          <a:p>
            <a:pPr lvl="2"/>
            <a:r>
              <a:rPr lang="en-US" dirty="0"/>
              <a:t>one of the consequences has been </a:t>
            </a:r>
            <a:r>
              <a:rPr lang="en-US" dirty="0" smtClean="0"/>
              <a:t>large-scale corruption</a:t>
            </a:r>
            <a:endParaRPr lang="en-US" dirty="0"/>
          </a:p>
          <a:p>
            <a:pPr lvl="1"/>
            <a:r>
              <a:rPr lang="en-US" dirty="0" smtClean="0"/>
              <a:t>illegal trade</a:t>
            </a:r>
          </a:p>
          <a:p>
            <a:pPr lvl="2"/>
            <a:r>
              <a:rPr lang="en-US" dirty="0" smtClean="0"/>
              <a:t>goods from China found in </a:t>
            </a:r>
            <a:r>
              <a:rPr lang="en-US" dirty="0" err="1" smtClean="0"/>
              <a:t>Arunachali</a:t>
            </a:r>
            <a:r>
              <a:rPr lang="en-US" dirty="0" smtClean="0"/>
              <a:t> markets</a:t>
            </a:r>
          </a:p>
          <a:p>
            <a:pPr lvl="2"/>
            <a:r>
              <a:rPr lang="en-US" dirty="0" smtClean="0"/>
              <a:t>coming from Nepal and Bhutan</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 Rising India and </a:t>
            </a:r>
            <a:r>
              <a:rPr lang="en-US" b="1" dirty="0" smtClean="0"/>
              <a:t/>
            </a:r>
            <a:br>
              <a:rPr lang="en-US" b="1" dirty="0" smtClean="0"/>
            </a:br>
            <a:r>
              <a:rPr lang="en-US" b="1" dirty="0" smtClean="0"/>
              <a:t>Arunachal Pradesh</a:t>
            </a:r>
            <a:endParaRPr lang="en-US" dirty="0"/>
          </a:p>
        </p:txBody>
      </p:sp>
      <p:sp>
        <p:nvSpPr>
          <p:cNvPr id="3" name="Content Placeholder 2"/>
          <p:cNvSpPr>
            <a:spLocks noGrp="1"/>
          </p:cNvSpPr>
          <p:nvPr>
            <p:ph idx="1"/>
          </p:nvPr>
        </p:nvSpPr>
        <p:spPr>
          <a:xfrm>
            <a:off x="457200" y="1600200"/>
            <a:ext cx="8229600" cy="4953000"/>
          </a:xfrm>
        </p:spPr>
        <p:txBody>
          <a:bodyPr>
            <a:normAutofit/>
          </a:bodyPr>
          <a:lstStyle/>
          <a:p>
            <a:pPr marL="514350" indent="-514350">
              <a:buAutoNum type="alphaLcParenR"/>
            </a:pPr>
            <a:r>
              <a:rPr lang="en-US" b="1" dirty="0" smtClean="0"/>
              <a:t>Economic Development and its Consequences</a:t>
            </a:r>
            <a:endParaRPr lang="en-US" dirty="0" smtClean="0"/>
          </a:p>
          <a:p>
            <a:pPr marL="971550" lvl="1" indent="-514350"/>
            <a:r>
              <a:rPr lang="en-US" dirty="0" smtClean="0"/>
              <a:t>physical infrastructure development – dams, roads</a:t>
            </a:r>
          </a:p>
          <a:p>
            <a:pPr lvl="2"/>
            <a:r>
              <a:rPr lang="en-US" dirty="0" smtClean="0"/>
              <a:t>environmental concerns</a:t>
            </a:r>
          </a:p>
          <a:p>
            <a:pPr lvl="3"/>
            <a:r>
              <a:rPr lang="en-US" dirty="0" smtClean="0"/>
              <a:t>therefore, most dams are actually run-of-the-river projects</a:t>
            </a:r>
          </a:p>
          <a:p>
            <a:pPr lvl="2"/>
            <a:r>
              <a:rPr lang="en-US" dirty="0" smtClean="0"/>
              <a:t>concerns about social structure</a:t>
            </a:r>
          </a:p>
          <a:p>
            <a:pPr lvl="3"/>
            <a:r>
              <a:rPr lang="en-US" dirty="0" smtClean="0"/>
              <a:t>building of roads has consequences for societal structures and cohesion</a:t>
            </a:r>
          </a:p>
          <a:p>
            <a:pPr lvl="3"/>
            <a:r>
              <a:rPr lang="en-US" dirty="0" smtClean="0"/>
              <a:t>migration of people both into and out of Arunachal</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 Rising India and </a:t>
            </a:r>
            <a:r>
              <a:rPr lang="en-US" b="1" dirty="0" smtClean="0"/>
              <a:t/>
            </a:r>
            <a:br>
              <a:rPr lang="en-US" b="1" dirty="0" smtClean="0"/>
            </a:br>
            <a:r>
              <a:rPr lang="en-US" b="1" dirty="0" smtClean="0"/>
              <a:t>Arunachal Pradesh</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b</a:t>
            </a:r>
            <a:r>
              <a:rPr lang="en-US" b="1" dirty="0"/>
              <a:t>) Integration</a:t>
            </a:r>
            <a:endParaRPr lang="en-US" dirty="0"/>
          </a:p>
          <a:p>
            <a:r>
              <a:rPr lang="en-US" dirty="0" smtClean="0"/>
              <a:t>Indian </a:t>
            </a:r>
            <a:r>
              <a:rPr lang="en-US" dirty="0"/>
              <a:t>central government is trying to better integrate Arunachal Pradesh </a:t>
            </a:r>
            <a:r>
              <a:rPr lang="en-US" dirty="0" smtClean="0"/>
              <a:t>with rest of the country</a:t>
            </a:r>
            <a:endParaRPr lang="en-US" dirty="0"/>
          </a:p>
          <a:p>
            <a:pPr lvl="1"/>
            <a:r>
              <a:rPr lang="en-US" dirty="0"/>
              <a:t>by building better roads and telecommunication </a:t>
            </a:r>
            <a:r>
              <a:rPr lang="en-US" dirty="0" smtClean="0"/>
              <a:t>networks</a:t>
            </a:r>
          </a:p>
          <a:p>
            <a:pPr lvl="1"/>
            <a:r>
              <a:rPr lang="en-US" dirty="0" smtClean="0"/>
              <a:t>promoting </a:t>
            </a:r>
            <a:r>
              <a:rPr lang="en-US" dirty="0"/>
              <a:t>Arunachal as a tourist destination for Indian and foreign tourists</a:t>
            </a:r>
          </a:p>
          <a:p>
            <a:pPr lvl="1"/>
            <a:r>
              <a:rPr lang="en-US" dirty="0"/>
              <a:t>providing vacation subsidies to government employees to travel to Arunachal </a:t>
            </a:r>
          </a:p>
          <a:p>
            <a:pPr lvl="1"/>
            <a:r>
              <a:rPr lang="en-US" dirty="0"/>
              <a:t>closer linkages with mainland India </a:t>
            </a:r>
          </a:p>
          <a:p>
            <a:pPr>
              <a:buNone/>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 Rising India and </a:t>
            </a:r>
            <a:r>
              <a:rPr lang="en-US" b="1" dirty="0" smtClean="0"/>
              <a:t/>
            </a:r>
            <a:br>
              <a:rPr lang="en-US" b="1" dirty="0" smtClean="0"/>
            </a:br>
            <a:r>
              <a:rPr lang="en-US" b="1" dirty="0" smtClean="0"/>
              <a:t>Arunachal Pradesh</a:t>
            </a:r>
            <a:endParaRPr lang="en-US" dirty="0"/>
          </a:p>
        </p:txBody>
      </p:sp>
      <p:sp>
        <p:nvSpPr>
          <p:cNvPr id="3" name="Content Placeholder 2"/>
          <p:cNvSpPr>
            <a:spLocks noGrp="1"/>
          </p:cNvSpPr>
          <p:nvPr>
            <p:ph idx="1"/>
          </p:nvPr>
        </p:nvSpPr>
        <p:spPr>
          <a:xfrm>
            <a:off x="457200" y="1600200"/>
            <a:ext cx="8229600" cy="5029200"/>
          </a:xfrm>
        </p:spPr>
        <p:txBody>
          <a:bodyPr>
            <a:normAutofit fontScale="62500" lnSpcReduction="20000"/>
          </a:bodyPr>
          <a:lstStyle/>
          <a:p>
            <a:pPr>
              <a:buNone/>
            </a:pPr>
            <a:r>
              <a:rPr lang="en-US" sz="4800" b="1" dirty="0" smtClean="0"/>
              <a:t>c) Arunachal and Indian Foreign Policy</a:t>
            </a:r>
          </a:p>
          <a:p>
            <a:pPr>
              <a:buNone/>
            </a:pPr>
            <a:r>
              <a:rPr lang="en-US" sz="4400" dirty="0" smtClean="0"/>
              <a:t>	Indians are increasingly aware of </a:t>
            </a:r>
            <a:r>
              <a:rPr lang="en-US" sz="4400" dirty="0" err="1" smtClean="0"/>
              <a:t>Arunachal’s</a:t>
            </a:r>
            <a:r>
              <a:rPr lang="en-US" sz="4400" dirty="0" smtClean="0"/>
              <a:t> position in Sino-Indian relations. Most Indians have not been to Arunachal, or do not know the full facts or history of Arunachal or the Sino-Indian conflict of 1962. </a:t>
            </a:r>
          </a:p>
          <a:p>
            <a:pPr lvl="1"/>
            <a:r>
              <a:rPr lang="en-US" sz="3600" dirty="0" smtClean="0"/>
              <a:t>but </a:t>
            </a:r>
            <a:r>
              <a:rPr lang="en-US" sz="3600" dirty="0"/>
              <a:t>they can have strong opinions about Chinese claims to Arunachal. For example,</a:t>
            </a:r>
          </a:p>
          <a:p>
            <a:pPr lvl="2"/>
            <a:r>
              <a:rPr lang="en-US" sz="3600" dirty="0"/>
              <a:t>Chinese ‘incursions’ across LAC</a:t>
            </a:r>
          </a:p>
          <a:p>
            <a:pPr lvl="2"/>
            <a:r>
              <a:rPr lang="en-US" sz="3600" dirty="0"/>
              <a:t>China’s objection to ADB development loans to India for Arunachal</a:t>
            </a:r>
          </a:p>
          <a:p>
            <a:pPr lvl="2"/>
            <a:r>
              <a:rPr lang="en-US" sz="3600" dirty="0" err="1"/>
              <a:t>Tawang</a:t>
            </a:r>
            <a:endParaRPr lang="en-US" sz="3600" dirty="0"/>
          </a:p>
          <a:p>
            <a:pPr lvl="2"/>
            <a:r>
              <a:rPr lang="en-US" sz="3600" dirty="0"/>
              <a:t>Dalai </a:t>
            </a:r>
            <a:r>
              <a:rPr lang="en-US" sz="3600" dirty="0" smtClean="0"/>
              <a:t>Lama</a:t>
            </a:r>
          </a:p>
          <a:p>
            <a:pPr lvl="2"/>
            <a:r>
              <a:rPr lang="en-US" sz="3600" dirty="0" smtClean="0"/>
              <a:t>water issues</a:t>
            </a:r>
            <a:endParaRPr lang="en-US" sz="3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 Rising India and </a:t>
            </a:r>
            <a:r>
              <a:rPr lang="en-US" b="1" dirty="0" smtClean="0"/>
              <a:t/>
            </a:r>
            <a:br>
              <a:rPr lang="en-US" b="1" dirty="0" smtClean="0"/>
            </a:br>
            <a:r>
              <a:rPr lang="en-US" b="1" dirty="0" smtClean="0"/>
              <a:t>Arunachal Pradesh</a:t>
            </a:r>
            <a:endParaRPr lang="en-US" dirty="0"/>
          </a:p>
        </p:txBody>
      </p:sp>
      <p:sp>
        <p:nvSpPr>
          <p:cNvPr id="3" name="Content Placeholder 2"/>
          <p:cNvSpPr>
            <a:spLocks noGrp="1"/>
          </p:cNvSpPr>
          <p:nvPr>
            <p:ph idx="1"/>
          </p:nvPr>
        </p:nvSpPr>
        <p:spPr>
          <a:xfrm>
            <a:off x="457200" y="1600200"/>
            <a:ext cx="8229600" cy="4953000"/>
          </a:xfrm>
        </p:spPr>
        <p:txBody>
          <a:bodyPr>
            <a:noAutofit/>
          </a:bodyPr>
          <a:lstStyle/>
          <a:p>
            <a:pPr>
              <a:buNone/>
            </a:pPr>
            <a:r>
              <a:rPr lang="en-US" sz="2800" b="1" dirty="0" smtClean="0"/>
              <a:t>c</a:t>
            </a:r>
            <a:r>
              <a:rPr lang="en-US" sz="2800" b="1" dirty="0"/>
              <a:t>) Arunachal </a:t>
            </a:r>
            <a:r>
              <a:rPr lang="en-US" sz="2800" b="1" dirty="0" smtClean="0"/>
              <a:t>and Indian Foreign Policy</a:t>
            </a:r>
          </a:p>
          <a:p>
            <a:pPr lvl="0"/>
            <a:r>
              <a:rPr lang="en-US" sz="2400" dirty="0" smtClean="0"/>
              <a:t>Public opinion in Arunachal too, is strongly pro-India and anti-communist China</a:t>
            </a:r>
          </a:p>
          <a:p>
            <a:pPr lvl="1"/>
            <a:r>
              <a:rPr lang="en-US" sz="2000" dirty="0" smtClean="0"/>
              <a:t>While originally </a:t>
            </a:r>
            <a:r>
              <a:rPr lang="en-US" sz="2000" dirty="0" err="1" smtClean="0"/>
              <a:t>Monpas</a:t>
            </a:r>
            <a:r>
              <a:rPr lang="en-US" sz="2000" dirty="0" smtClean="0"/>
              <a:t> did not get along well with Tibetans, following the Dalai Lama’s fleeing of Tibet in 1959 and the influx of Tibetan refugees since then, they have become more accepting of Tibetans</a:t>
            </a:r>
          </a:p>
          <a:p>
            <a:pPr lvl="0"/>
            <a:r>
              <a:rPr lang="en-US" sz="2400" dirty="0" smtClean="0"/>
              <a:t>Political weight of Arunachal might be disproportionate to the numbers of its population or the strength of its representation in the Indian Parliament</a:t>
            </a:r>
          </a:p>
          <a:p>
            <a:pPr lvl="1"/>
            <a:r>
              <a:rPr lang="en-US" sz="2000" dirty="0" smtClean="0"/>
              <a:t>owing to </a:t>
            </a:r>
            <a:r>
              <a:rPr lang="en-US" sz="2000" dirty="0" err="1" smtClean="0"/>
              <a:t>Arunachal’s</a:t>
            </a:r>
            <a:r>
              <a:rPr lang="en-US" sz="2000" dirty="0" smtClean="0"/>
              <a:t> strategic location</a:t>
            </a:r>
          </a:p>
          <a:p>
            <a:pPr lvl="1"/>
            <a:r>
              <a:rPr lang="en-US" sz="2000" dirty="0" err="1" smtClean="0"/>
              <a:t>Arunachali</a:t>
            </a:r>
            <a:r>
              <a:rPr lang="en-US" sz="2000" dirty="0" smtClean="0"/>
              <a:t> politicians have been particularly vocal about China and they’re heard seriously by other Indian politicians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 Rising India and </a:t>
            </a:r>
            <a:r>
              <a:rPr lang="en-US" b="1" dirty="0" smtClean="0"/>
              <a:t/>
            </a:r>
            <a:br>
              <a:rPr lang="en-US" b="1" dirty="0" smtClean="0"/>
            </a:br>
            <a:r>
              <a:rPr lang="en-US" b="1" dirty="0" smtClean="0"/>
              <a:t>Arunachal Pradesh</a:t>
            </a:r>
            <a:endParaRPr lang="en-US" dirty="0"/>
          </a:p>
        </p:txBody>
      </p:sp>
      <p:sp>
        <p:nvSpPr>
          <p:cNvPr id="3" name="Content Placeholder 2"/>
          <p:cNvSpPr>
            <a:spLocks noGrp="1"/>
          </p:cNvSpPr>
          <p:nvPr>
            <p:ph idx="1"/>
          </p:nvPr>
        </p:nvSpPr>
        <p:spPr/>
        <p:txBody>
          <a:bodyPr>
            <a:normAutofit/>
          </a:bodyPr>
          <a:lstStyle/>
          <a:p>
            <a:pPr>
              <a:buNone/>
            </a:pPr>
            <a:r>
              <a:rPr lang="en-US" sz="3000" b="1" dirty="0" smtClean="0"/>
              <a:t>c</a:t>
            </a:r>
            <a:r>
              <a:rPr lang="en-US" sz="3000" b="1" dirty="0"/>
              <a:t>) Arunachal </a:t>
            </a:r>
            <a:r>
              <a:rPr lang="en-US" sz="3000" b="1" dirty="0" smtClean="0"/>
              <a:t>and Indian Foreign Policy</a:t>
            </a:r>
          </a:p>
          <a:p>
            <a:pPr lvl="1"/>
            <a:r>
              <a:rPr lang="en-US" dirty="0"/>
              <a:t>Arunachal is also part of India’s Look East Policy</a:t>
            </a:r>
          </a:p>
          <a:p>
            <a:pPr lvl="1"/>
            <a:endParaRPr lang="en-US" dirty="0" smtClean="0"/>
          </a:p>
          <a:p>
            <a:pPr lvl="1"/>
            <a:r>
              <a:rPr lang="en-US" dirty="0" smtClean="0"/>
              <a:t>Overall</a:t>
            </a:r>
            <a:r>
              <a:rPr lang="en-US" dirty="0"/>
              <a:t>, however, </a:t>
            </a:r>
            <a:r>
              <a:rPr lang="en-US" dirty="0" err="1"/>
              <a:t>Arunachalis</a:t>
            </a:r>
            <a:r>
              <a:rPr lang="en-US" dirty="0"/>
              <a:t> are of the opinion that no real development can come to Arunachal until the boundary dispute with China is solved. </a:t>
            </a:r>
          </a:p>
          <a:p>
            <a:pPr>
              <a:buNone/>
            </a:pPr>
            <a:endParaRPr lang="en-US" dirty="0"/>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TotalTime>
  <Words>792</Words>
  <Application>Microsoft Office PowerPoint</Application>
  <PresentationFormat>On-screen Show (4:3)</PresentationFormat>
  <Paragraphs>105</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POLITICAL ECONOMY OF ARUNACHAL PRADESH  IN A RISING INDIA</vt:lpstr>
      <vt:lpstr>Outline</vt:lpstr>
      <vt:lpstr>Slide 3</vt:lpstr>
      <vt:lpstr>A. Historical Legacy</vt:lpstr>
      <vt:lpstr>A. Historical Legacy</vt:lpstr>
      <vt:lpstr>A. Historical Legacy</vt:lpstr>
      <vt:lpstr>A. Historical Legacy</vt:lpstr>
      <vt:lpstr>Slide 8</vt:lpstr>
      <vt:lpstr>B. Politics and Administration</vt:lpstr>
      <vt:lpstr>C. Security Considerations</vt:lpstr>
      <vt:lpstr>D. Rising India and  Arunachal Pradesh</vt:lpstr>
      <vt:lpstr>D. Rising India and  Arunachal Pradesh</vt:lpstr>
      <vt:lpstr>D. Rising India and  Arunachal Pradesh</vt:lpstr>
      <vt:lpstr>D. Rising India and  Arunachal Pradesh</vt:lpstr>
      <vt:lpstr>D. Rising India and  Arunachal Pradesh</vt:lpstr>
      <vt:lpstr>D. Rising India and  Arunachal Pradesh</vt:lpstr>
      <vt:lpstr>D. Rising India and  Arunachal Pradesh</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POLITICAL ECONOMY OF ARUNACHAL PRADESH  IN A RISING INDIA</dc:title>
  <dc:creator>xkcd</dc:creator>
  <cp:lastModifiedBy>xkcd</cp:lastModifiedBy>
  <cp:revision>12</cp:revision>
  <dcterms:created xsi:type="dcterms:W3CDTF">2010-12-13T14:34:16Z</dcterms:created>
  <dcterms:modified xsi:type="dcterms:W3CDTF">2010-12-17T12:24:36Z</dcterms:modified>
</cp:coreProperties>
</file>